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768" r:id="rId2"/>
    <p:sldId id="730" r:id="rId3"/>
    <p:sldId id="754" r:id="rId4"/>
    <p:sldId id="286" r:id="rId5"/>
    <p:sldId id="287" r:id="rId6"/>
    <p:sldId id="288" r:id="rId7"/>
    <p:sldId id="289" r:id="rId8"/>
    <p:sldId id="290" r:id="rId9"/>
    <p:sldId id="752" r:id="rId10"/>
    <p:sldId id="292" r:id="rId11"/>
    <p:sldId id="291" r:id="rId12"/>
    <p:sldId id="751" r:id="rId13"/>
    <p:sldId id="766" r:id="rId14"/>
    <p:sldId id="767" r:id="rId15"/>
    <p:sldId id="293" r:id="rId16"/>
    <p:sldId id="755" r:id="rId17"/>
    <p:sldId id="753" r:id="rId18"/>
    <p:sldId id="731" r:id="rId19"/>
    <p:sldId id="733" r:id="rId20"/>
    <p:sldId id="734" r:id="rId21"/>
    <p:sldId id="735" r:id="rId22"/>
    <p:sldId id="736" r:id="rId23"/>
    <p:sldId id="737" r:id="rId24"/>
    <p:sldId id="738" r:id="rId25"/>
    <p:sldId id="743" r:id="rId26"/>
    <p:sldId id="739" r:id="rId27"/>
    <p:sldId id="303" r:id="rId28"/>
    <p:sldId id="740" r:id="rId29"/>
    <p:sldId id="729" r:id="rId30"/>
    <p:sldId id="413" r:id="rId31"/>
    <p:sldId id="741" r:id="rId32"/>
    <p:sldId id="728" r:id="rId33"/>
    <p:sldId id="631" r:id="rId34"/>
    <p:sldId id="742" r:id="rId35"/>
    <p:sldId id="727" r:id="rId36"/>
    <p:sldId id="712" r:id="rId37"/>
    <p:sldId id="745" r:id="rId38"/>
    <p:sldId id="746" r:id="rId39"/>
    <p:sldId id="747" r:id="rId40"/>
    <p:sldId id="749" r:id="rId41"/>
    <p:sldId id="750" r:id="rId42"/>
    <p:sldId id="748" r:id="rId43"/>
    <p:sldId id="756" r:id="rId44"/>
    <p:sldId id="256" r:id="rId45"/>
    <p:sldId id="283" r:id="rId46"/>
    <p:sldId id="284" r:id="rId47"/>
    <p:sldId id="757" r:id="rId48"/>
    <p:sldId id="758" r:id="rId49"/>
    <p:sldId id="274" r:id="rId50"/>
    <p:sldId id="759" r:id="rId51"/>
    <p:sldId id="275" r:id="rId52"/>
    <p:sldId id="760" r:id="rId53"/>
    <p:sldId id="257" r:id="rId54"/>
    <p:sldId id="259" r:id="rId55"/>
    <p:sldId id="761" r:id="rId56"/>
    <p:sldId id="276" r:id="rId57"/>
    <p:sldId id="277" r:id="rId58"/>
    <p:sldId id="278" r:id="rId59"/>
    <p:sldId id="762" r:id="rId60"/>
    <p:sldId id="279" r:id="rId61"/>
    <p:sldId id="260" r:id="rId62"/>
    <p:sldId id="262" r:id="rId63"/>
    <p:sldId id="263" r:id="rId64"/>
    <p:sldId id="265" r:id="rId65"/>
    <p:sldId id="266" r:id="rId66"/>
    <p:sldId id="267" r:id="rId67"/>
    <p:sldId id="270" r:id="rId68"/>
    <p:sldId id="763" r:id="rId69"/>
    <p:sldId id="280" r:id="rId70"/>
    <p:sldId id="764" r:id="rId71"/>
    <p:sldId id="273" r:id="rId72"/>
    <p:sldId id="765" r:id="rId73"/>
    <p:sldId id="281" r:id="rId74"/>
    <p:sldId id="282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C9E3C-1C05-4A20-BD04-8CCEB6BD881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B24133-4AE8-4F85-B28F-F5BE0E32BB6A}">
      <dgm:prSet/>
      <dgm:spPr>
        <a:solidFill>
          <a:schemeClr val="accent1"/>
        </a:solidFill>
      </dgm:spPr>
      <dgm:t>
        <a:bodyPr/>
        <a:lstStyle/>
        <a:p>
          <a:r>
            <a:rPr lang="fr-FR" dirty="0" err="1"/>
            <a:t>Two</a:t>
          </a:r>
          <a:r>
            <a:rPr lang="fr-FR" dirty="0"/>
            <a:t> </a:t>
          </a:r>
          <a:r>
            <a:rPr lang="fr-FR" dirty="0" err="1"/>
            <a:t>Algorithm</a:t>
          </a:r>
          <a:r>
            <a:rPr lang="fr-FR" dirty="0"/>
            <a:t>  :</a:t>
          </a:r>
          <a:endParaRPr lang="en-US" dirty="0"/>
        </a:p>
      </dgm:t>
    </dgm:pt>
    <dgm:pt modelId="{8E8E332E-71A4-4EC9-B2D7-706B8AD78DBD}" type="parTrans" cxnId="{5063AD8E-51CA-4B5F-85AA-15D0B9A8C475}">
      <dgm:prSet/>
      <dgm:spPr/>
      <dgm:t>
        <a:bodyPr/>
        <a:lstStyle/>
        <a:p>
          <a:endParaRPr lang="en-US"/>
        </a:p>
      </dgm:t>
    </dgm:pt>
    <dgm:pt modelId="{2B6B4D72-B58C-4B03-9C60-BD3EAA85FC6B}" type="sibTrans" cxnId="{5063AD8E-51CA-4B5F-85AA-15D0B9A8C475}">
      <dgm:prSet/>
      <dgm:spPr/>
      <dgm:t>
        <a:bodyPr/>
        <a:lstStyle/>
        <a:p>
          <a:endParaRPr lang="en-US"/>
        </a:p>
      </dgm:t>
    </dgm:pt>
    <dgm:pt modelId="{BA251280-9C8E-4891-B607-87F588AFBDB5}">
      <dgm:prSet/>
      <dgm:spPr/>
      <dgm:t>
        <a:bodyPr/>
        <a:lstStyle/>
        <a:p>
          <a:r>
            <a:rPr lang="fr-FR"/>
            <a:t>Naive Bayse</a:t>
          </a:r>
          <a:endParaRPr lang="en-US"/>
        </a:p>
      </dgm:t>
    </dgm:pt>
    <dgm:pt modelId="{DD4F31C5-BAC3-46BE-80F9-83897047288F}" type="parTrans" cxnId="{4B5091AB-1EC5-4346-9C76-B26A7AE3A073}">
      <dgm:prSet/>
      <dgm:spPr/>
      <dgm:t>
        <a:bodyPr/>
        <a:lstStyle/>
        <a:p>
          <a:endParaRPr lang="en-US"/>
        </a:p>
      </dgm:t>
    </dgm:pt>
    <dgm:pt modelId="{98DC7D62-FCC8-4EC3-987F-23579F41F8F8}" type="sibTrans" cxnId="{4B5091AB-1EC5-4346-9C76-B26A7AE3A073}">
      <dgm:prSet/>
      <dgm:spPr/>
      <dgm:t>
        <a:bodyPr/>
        <a:lstStyle/>
        <a:p>
          <a:endParaRPr lang="en-US"/>
        </a:p>
      </dgm:t>
    </dgm:pt>
    <dgm:pt modelId="{9267235E-D296-4227-BE4C-52F8D9726A6B}">
      <dgm:prSet/>
      <dgm:spPr/>
      <dgm:t>
        <a:bodyPr/>
        <a:lstStyle/>
        <a:p>
          <a:r>
            <a:rPr lang="fr-FR"/>
            <a:t>Decision tree</a:t>
          </a:r>
          <a:endParaRPr lang="en-US"/>
        </a:p>
      </dgm:t>
    </dgm:pt>
    <dgm:pt modelId="{4058B10D-66D7-4670-BBA2-A91754805E40}" type="parTrans" cxnId="{4EB7498B-24F3-4B96-BE82-6BAABEA2FC41}">
      <dgm:prSet/>
      <dgm:spPr/>
      <dgm:t>
        <a:bodyPr/>
        <a:lstStyle/>
        <a:p>
          <a:endParaRPr lang="en-US"/>
        </a:p>
      </dgm:t>
    </dgm:pt>
    <dgm:pt modelId="{2470D3C1-F258-4575-9860-7D0FB7E43236}" type="sibTrans" cxnId="{4EB7498B-24F3-4B96-BE82-6BAABEA2FC41}">
      <dgm:prSet/>
      <dgm:spPr/>
      <dgm:t>
        <a:bodyPr/>
        <a:lstStyle/>
        <a:p>
          <a:endParaRPr lang="en-US"/>
        </a:p>
      </dgm:t>
    </dgm:pt>
    <dgm:pt modelId="{6F2EF09C-4B84-4D65-B2D5-71FCA9EEE4AC}" type="pres">
      <dgm:prSet presAssocID="{D6CC9E3C-1C05-4A20-BD04-8CCEB6BD8819}" presName="linear" presStyleCnt="0">
        <dgm:presLayoutVars>
          <dgm:animLvl val="lvl"/>
          <dgm:resizeHandles val="exact"/>
        </dgm:presLayoutVars>
      </dgm:prSet>
      <dgm:spPr/>
    </dgm:pt>
    <dgm:pt modelId="{19207C1C-EA70-4656-BA9C-71AA447046BC}" type="pres">
      <dgm:prSet presAssocID="{C6B24133-4AE8-4F85-B28F-F5BE0E32BB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826E8B1-EB62-4017-9469-9D2F3F3D81DD}" type="pres">
      <dgm:prSet presAssocID="{2B6B4D72-B58C-4B03-9C60-BD3EAA85FC6B}" presName="spacer" presStyleCnt="0"/>
      <dgm:spPr/>
    </dgm:pt>
    <dgm:pt modelId="{1B77E5A3-F63C-425F-B04E-DFCCCC3F6F4B}" type="pres">
      <dgm:prSet presAssocID="{BA251280-9C8E-4891-B607-87F588AFBD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58F7510-D959-4E5B-A880-AFDD2E3F7D04}" type="pres">
      <dgm:prSet presAssocID="{98DC7D62-FCC8-4EC3-987F-23579F41F8F8}" presName="spacer" presStyleCnt="0"/>
      <dgm:spPr/>
    </dgm:pt>
    <dgm:pt modelId="{68BFEA60-3B2B-45B3-BE3C-0031A3337DAF}" type="pres">
      <dgm:prSet presAssocID="{9267235E-D296-4227-BE4C-52F8D9726A6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EF6B132-62D4-4B8B-9DB1-518391A02846}" type="presOf" srcId="{C6B24133-4AE8-4F85-B28F-F5BE0E32BB6A}" destId="{19207C1C-EA70-4656-BA9C-71AA447046BC}" srcOrd="0" destOrd="0" presId="urn:microsoft.com/office/officeart/2005/8/layout/vList2"/>
    <dgm:cxn modelId="{A21FD055-E35A-44F9-B74B-CCAB6A857626}" type="presOf" srcId="{D6CC9E3C-1C05-4A20-BD04-8CCEB6BD8819}" destId="{6F2EF09C-4B84-4D65-B2D5-71FCA9EEE4AC}" srcOrd="0" destOrd="0" presId="urn:microsoft.com/office/officeart/2005/8/layout/vList2"/>
    <dgm:cxn modelId="{0582B387-4E71-45E4-92BD-16073491DE76}" type="presOf" srcId="{9267235E-D296-4227-BE4C-52F8D9726A6B}" destId="{68BFEA60-3B2B-45B3-BE3C-0031A3337DAF}" srcOrd="0" destOrd="0" presId="urn:microsoft.com/office/officeart/2005/8/layout/vList2"/>
    <dgm:cxn modelId="{4EB7498B-24F3-4B96-BE82-6BAABEA2FC41}" srcId="{D6CC9E3C-1C05-4A20-BD04-8CCEB6BD8819}" destId="{9267235E-D296-4227-BE4C-52F8D9726A6B}" srcOrd="2" destOrd="0" parTransId="{4058B10D-66D7-4670-BBA2-A91754805E40}" sibTransId="{2470D3C1-F258-4575-9860-7D0FB7E43236}"/>
    <dgm:cxn modelId="{5063AD8E-51CA-4B5F-85AA-15D0B9A8C475}" srcId="{D6CC9E3C-1C05-4A20-BD04-8CCEB6BD8819}" destId="{C6B24133-4AE8-4F85-B28F-F5BE0E32BB6A}" srcOrd="0" destOrd="0" parTransId="{8E8E332E-71A4-4EC9-B2D7-706B8AD78DBD}" sibTransId="{2B6B4D72-B58C-4B03-9C60-BD3EAA85FC6B}"/>
    <dgm:cxn modelId="{4B5091AB-1EC5-4346-9C76-B26A7AE3A073}" srcId="{D6CC9E3C-1C05-4A20-BD04-8CCEB6BD8819}" destId="{BA251280-9C8E-4891-B607-87F588AFBDB5}" srcOrd="1" destOrd="0" parTransId="{DD4F31C5-BAC3-46BE-80F9-83897047288F}" sibTransId="{98DC7D62-FCC8-4EC3-987F-23579F41F8F8}"/>
    <dgm:cxn modelId="{29FB12D1-80B3-474C-962A-895654F4F43B}" type="presOf" srcId="{BA251280-9C8E-4891-B607-87F588AFBDB5}" destId="{1B77E5A3-F63C-425F-B04E-DFCCCC3F6F4B}" srcOrd="0" destOrd="0" presId="urn:microsoft.com/office/officeart/2005/8/layout/vList2"/>
    <dgm:cxn modelId="{8B82A769-B4C5-4B08-98A9-786DA7C85DF5}" type="presParOf" srcId="{6F2EF09C-4B84-4D65-B2D5-71FCA9EEE4AC}" destId="{19207C1C-EA70-4656-BA9C-71AA447046BC}" srcOrd="0" destOrd="0" presId="urn:microsoft.com/office/officeart/2005/8/layout/vList2"/>
    <dgm:cxn modelId="{7F57FC20-B44C-45B1-993B-DA3989390A7B}" type="presParOf" srcId="{6F2EF09C-4B84-4D65-B2D5-71FCA9EEE4AC}" destId="{C826E8B1-EB62-4017-9469-9D2F3F3D81DD}" srcOrd="1" destOrd="0" presId="urn:microsoft.com/office/officeart/2005/8/layout/vList2"/>
    <dgm:cxn modelId="{65F3BF3F-7BAE-436F-9688-18059B8111FC}" type="presParOf" srcId="{6F2EF09C-4B84-4D65-B2D5-71FCA9EEE4AC}" destId="{1B77E5A3-F63C-425F-B04E-DFCCCC3F6F4B}" srcOrd="2" destOrd="0" presId="urn:microsoft.com/office/officeart/2005/8/layout/vList2"/>
    <dgm:cxn modelId="{C24B8DA7-A9C3-44F6-9434-F7C2FAEBFB3F}" type="presParOf" srcId="{6F2EF09C-4B84-4D65-B2D5-71FCA9EEE4AC}" destId="{D58F7510-D959-4E5B-A880-AFDD2E3F7D04}" srcOrd="3" destOrd="0" presId="urn:microsoft.com/office/officeart/2005/8/layout/vList2"/>
    <dgm:cxn modelId="{87721F58-7D90-482D-9F7B-1849E403012B}" type="presParOf" srcId="{6F2EF09C-4B84-4D65-B2D5-71FCA9EEE4AC}" destId="{68BFEA60-3B2B-45B3-BE3C-0031A3337DA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D14E5B-E3B2-4978-ACBA-2D7E4C58B3C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202DC96-CCD3-4EBE-924C-C51C6A1C55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Embeddings that allows us to have multiple (more than one) vector (numeric) representations for the same word</a:t>
          </a:r>
          <a:endParaRPr lang="en-US" sz="2400" dirty="0"/>
        </a:p>
      </dgm:t>
    </dgm:pt>
    <dgm:pt modelId="{FB2B6DC8-6658-415B-98EB-8DB4CCD15960}" type="parTrans" cxnId="{44A3FA84-4954-4165-863C-1A76BD92B61B}">
      <dgm:prSet/>
      <dgm:spPr/>
      <dgm:t>
        <a:bodyPr/>
        <a:lstStyle/>
        <a:p>
          <a:endParaRPr lang="en-US"/>
        </a:p>
      </dgm:t>
    </dgm:pt>
    <dgm:pt modelId="{FD1D6CD5-DF52-494D-B7A2-66EC19BC3DC5}" type="sibTrans" cxnId="{44A3FA84-4954-4165-863C-1A76BD92B61B}">
      <dgm:prSet/>
      <dgm:spPr/>
      <dgm:t>
        <a:bodyPr/>
        <a:lstStyle/>
        <a:p>
          <a:endParaRPr lang="en-US"/>
        </a:p>
      </dgm:t>
    </dgm:pt>
    <dgm:pt modelId="{6B132D9F-89D2-4388-8E67-D7FD1B6BEC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Word2Vec embeddings do not take into account the word position</a:t>
          </a:r>
          <a:r>
            <a:rPr lang="en-US" sz="1900" b="0" i="0" dirty="0"/>
            <a:t>.</a:t>
          </a:r>
          <a:endParaRPr lang="en-US" sz="1900" dirty="0"/>
        </a:p>
      </dgm:t>
    </dgm:pt>
    <dgm:pt modelId="{C791E39E-FB12-426B-8C11-09837C31B883}" type="parTrans" cxnId="{F37D5C57-F2A2-48F7-803C-84ECF46D5CDE}">
      <dgm:prSet/>
      <dgm:spPr/>
      <dgm:t>
        <a:bodyPr/>
        <a:lstStyle/>
        <a:p>
          <a:endParaRPr lang="en-US"/>
        </a:p>
      </dgm:t>
    </dgm:pt>
    <dgm:pt modelId="{9EB656A8-0C3A-4B6C-AC77-966EA2026B43}" type="sibTrans" cxnId="{F37D5C57-F2A2-48F7-803C-84ECF46D5CDE}">
      <dgm:prSet/>
      <dgm:spPr/>
      <dgm:t>
        <a:bodyPr/>
        <a:lstStyle/>
        <a:p>
          <a:endParaRPr lang="en-US"/>
        </a:p>
      </dgm:t>
    </dgm:pt>
    <dgm:pt modelId="{0A3FD99F-7FE4-4CFC-B0E3-A489E44FBB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Transformers model explicitly takes as input the position (index) of each word in the sentence</a:t>
          </a:r>
          <a:endParaRPr lang="en-US" sz="2400" dirty="0"/>
        </a:p>
      </dgm:t>
    </dgm:pt>
    <dgm:pt modelId="{8373248E-F8F4-4CFE-9F6E-588873EAE6A8}" type="parTrans" cxnId="{A8132603-4724-4631-816A-C1E60F9AB01D}">
      <dgm:prSet/>
      <dgm:spPr/>
      <dgm:t>
        <a:bodyPr/>
        <a:lstStyle/>
        <a:p>
          <a:endParaRPr lang="en-US"/>
        </a:p>
      </dgm:t>
    </dgm:pt>
    <dgm:pt modelId="{E62E1173-04E7-41FB-A6FA-A958B485675A}" type="sibTrans" cxnId="{A8132603-4724-4631-816A-C1E60F9AB01D}">
      <dgm:prSet/>
      <dgm:spPr/>
      <dgm:t>
        <a:bodyPr/>
        <a:lstStyle/>
        <a:p>
          <a:endParaRPr lang="en-US"/>
        </a:p>
      </dgm:t>
    </dgm:pt>
    <dgm:pt modelId="{A8978122-5B45-4145-A17C-A8AA14B3E774}" type="pres">
      <dgm:prSet presAssocID="{21D14E5B-E3B2-4978-ACBA-2D7E4C58B3C4}" presName="root" presStyleCnt="0">
        <dgm:presLayoutVars>
          <dgm:dir/>
          <dgm:resizeHandles val="exact"/>
        </dgm:presLayoutVars>
      </dgm:prSet>
      <dgm:spPr/>
    </dgm:pt>
    <dgm:pt modelId="{6DC255F2-C5FB-45FA-B7B2-C1ADE4161887}" type="pres">
      <dgm:prSet presAssocID="{5202DC96-CCD3-4EBE-924C-C51C6A1C55A3}" presName="compNode" presStyleCnt="0"/>
      <dgm:spPr/>
    </dgm:pt>
    <dgm:pt modelId="{3EDA5610-866B-464B-BFCC-AEB9D5DB7182}" type="pres">
      <dgm:prSet presAssocID="{5202DC96-CCD3-4EBE-924C-C51C6A1C55A3}" presName="iconRect" presStyleLbl="node1" presStyleIdx="0" presStyleCnt="3" custLinFactX="-40792" custLinFactNeighborX="-100000" custLinFactNeighborY="-326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é"/>
        </a:ext>
      </dgm:extLst>
    </dgm:pt>
    <dgm:pt modelId="{5E3A940B-98EB-43B6-946B-1489142519B9}" type="pres">
      <dgm:prSet presAssocID="{5202DC96-CCD3-4EBE-924C-C51C6A1C55A3}" presName="spaceRect" presStyleCnt="0"/>
      <dgm:spPr/>
    </dgm:pt>
    <dgm:pt modelId="{D5B148E2-9464-4F81-B65F-FCC5C47F2091}" type="pres">
      <dgm:prSet presAssocID="{5202DC96-CCD3-4EBE-924C-C51C6A1C55A3}" presName="textRect" presStyleLbl="revTx" presStyleIdx="0" presStyleCnt="3" custScaleX="145390" custScaleY="121457" custLinFactNeighborX="-41638" custLinFactNeighborY="-14935">
        <dgm:presLayoutVars>
          <dgm:chMax val="1"/>
          <dgm:chPref val="1"/>
        </dgm:presLayoutVars>
      </dgm:prSet>
      <dgm:spPr/>
    </dgm:pt>
    <dgm:pt modelId="{05CDB6C1-3466-4BE0-8F1B-C84E4B65221B}" type="pres">
      <dgm:prSet presAssocID="{FD1D6CD5-DF52-494D-B7A2-66EC19BC3DC5}" presName="sibTrans" presStyleCnt="0"/>
      <dgm:spPr/>
    </dgm:pt>
    <dgm:pt modelId="{E88A5D94-7D04-457A-B0F9-732B65872891}" type="pres">
      <dgm:prSet presAssocID="{6B132D9F-89D2-4388-8E67-D7FD1B6BEC07}" presName="compNode" presStyleCnt="0"/>
      <dgm:spPr/>
    </dgm:pt>
    <dgm:pt modelId="{A1BCACD0-6964-4D75-8EC3-557A6BAA3974}" type="pres">
      <dgm:prSet presAssocID="{6B132D9F-89D2-4388-8E67-D7FD1B6BEC07}" presName="iconRect" presStyleLbl="node1" presStyleIdx="1" presStyleCnt="3" custLinFactNeighborX="-33849" custLinFactNeighborY="-1579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9DC77974-FF27-4704-A332-F9C8F875CE1A}" type="pres">
      <dgm:prSet presAssocID="{6B132D9F-89D2-4388-8E67-D7FD1B6BEC07}" presName="spaceRect" presStyleCnt="0"/>
      <dgm:spPr/>
    </dgm:pt>
    <dgm:pt modelId="{9DEA4E43-64F4-41A7-816E-4871B098BC39}" type="pres">
      <dgm:prSet presAssocID="{6B132D9F-89D2-4388-8E67-D7FD1B6BEC07}" presName="textRect" presStyleLbl="revTx" presStyleIdx="1" presStyleCnt="3" custLinFactNeighborX="-3506" custLinFactNeighborY="18234">
        <dgm:presLayoutVars>
          <dgm:chMax val="1"/>
          <dgm:chPref val="1"/>
        </dgm:presLayoutVars>
      </dgm:prSet>
      <dgm:spPr/>
    </dgm:pt>
    <dgm:pt modelId="{D060F539-DED8-42C0-9966-9779D34EF02C}" type="pres">
      <dgm:prSet presAssocID="{9EB656A8-0C3A-4B6C-AC77-966EA2026B43}" presName="sibTrans" presStyleCnt="0"/>
      <dgm:spPr/>
    </dgm:pt>
    <dgm:pt modelId="{7E0812F0-EBEA-421D-B62D-ABC18E96BAF0}" type="pres">
      <dgm:prSet presAssocID="{0A3FD99F-7FE4-4CFC-B0E3-A489E44FBBC6}" presName="compNode" presStyleCnt="0"/>
      <dgm:spPr/>
    </dgm:pt>
    <dgm:pt modelId="{89420E2A-7C7A-4797-9B93-02D77B9C03C7}" type="pres">
      <dgm:prSet presAssocID="{0A3FD99F-7FE4-4CFC-B0E3-A489E44FBBC6}" presName="iconRect" presStyleLbl="node1" presStyleIdx="2" presStyleCnt="3" custLinFactNeighborX="-1740" custLinFactNeighborY="-5398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e de flux"/>
        </a:ext>
      </dgm:extLst>
    </dgm:pt>
    <dgm:pt modelId="{74C76245-DE0B-4896-8B1B-8A775187DEB0}" type="pres">
      <dgm:prSet presAssocID="{0A3FD99F-7FE4-4CFC-B0E3-A489E44FBBC6}" presName="spaceRect" presStyleCnt="0"/>
      <dgm:spPr/>
    </dgm:pt>
    <dgm:pt modelId="{90505689-0667-473B-AFEE-DE9968AD1A3F}" type="pres">
      <dgm:prSet presAssocID="{0A3FD99F-7FE4-4CFC-B0E3-A489E44FBBC6}" presName="textRect" presStyleLbl="revTx" presStyleIdx="2" presStyleCnt="3" custScaleX="182356" custLinFactNeighborX="-1484" custLinFactNeighborY="-33999">
        <dgm:presLayoutVars>
          <dgm:chMax val="1"/>
          <dgm:chPref val="1"/>
        </dgm:presLayoutVars>
      </dgm:prSet>
      <dgm:spPr/>
    </dgm:pt>
  </dgm:ptLst>
  <dgm:cxnLst>
    <dgm:cxn modelId="{A8132603-4724-4631-816A-C1E60F9AB01D}" srcId="{21D14E5B-E3B2-4978-ACBA-2D7E4C58B3C4}" destId="{0A3FD99F-7FE4-4CFC-B0E3-A489E44FBBC6}" srcOrd="2" destOrd="0" parTransId="{8373248E-F8F4-4CFE-9F6E-588873EAE6A8}" sibTransId="{E62E1173-04E7-41FB-A6FA-A958B485675A}"/>
    <dgm:cxn modelId="{DE64F366-3C59-450F-88E2-0F67CA231288}" type="presOf" srcId="{21D14E5B-E3B2-4978-ACBA-2D7E4C58B3C4}" destId="{A8978122-5B45-4145-A17C-A8AA14B3E774}" srcOrd="0" destOrd="0" presId="urn:microsoft.com/office/officeart/2018/2/layout/IconLabelList"/>
    <dgm:cxn modelId="{F37D5C57-F2A2-48F7-803C-84ECF46D5CDE}" srcId="{21D14E5B-E3B2-4978-ACBA-2D7E4C58B3C4}" destId="{6B132D9F-89D2-4388-8E67-D7FD1B6BEC07}" srcOrd="1" destOrd="0" parTransId="{C791E39E-FB12-426B-8C11-09837C31B883}" sibTransId="{9EB656A8-0C3A-4B6C-AC77-966EA2026B43}"/>
    <dgm:cxn modelId="{44A3FA84-4954-4165-863C-1A76BD92B61B}" srcId="{21D14E5B-E3B2-4978-ACBA-2D7E4C58B3C4}" destId="{5202DC96-CCD3-4EBE-924C-C51C6A1C55A3}" srcOrd="0" destOrd="0" parTransId="{FB2B6DC8-6658-415B-98EB-8DB4CCD15960}" sibTransId="{FD1D6CD5-DF52-494D-B7A2-66EC19BC3DC5}"/>
    <dgm:cxn modelId="{56A8AF87-E80D-48A1-A7E4-16126AE2DB8C}" type="presOf" srcId="{0A3FD99F-7FE4-4CFC-B0E3-A489E44FBBC6}" destId="{90505689-0667-473B-AFEE-DE9968AD1A3F}" srcOrd="0" destOrd="0" presId="urn:microsoft.com/office/officeart/2018/2/layout/IconLabelList"/>
    <dgm:cxn modelId="{59C1AC9D-5E67-4A1B-BF66-FFC99068F9BB}" type="presOf" srcId="{6B132D9F-89D2-4388-8E67-D7FD1B6BEC07}" destId="{9DEA4E43-64F4-41A7-816E-4871B098BC39}" srcOrd="0" destOrd="0" presId="urn:microsoft.com/office/officeart/2018/2/layout/IconLabelList"/>
    <dgm:cxn modelId="{C53E19B0-3106-4B23-BC61-96B4D2AFBCF8}" type="presOf" srcId="{5202DC96-CCD3-4EBE-924C-C51C6A1C55A3}" destId="{D5B148E2-9464-4F81-B65F-FCC5C47F2091}" srcOrd="0" destOrd="0" presId="urn:microsoft.com/office/officeart/2018/2/layout/IconLabelList"/>
    <dgm:cxn modelId="{755D5FCE-F22C-49DC-B5A3-579414337E22}" type="presParOf" srcId="{A8978122-5B45-4145-A17C-A8AA14B3E774}" destId="{6DC255F2-C5FB-45FA-B7B2-C1ADE4161887}" srcOrd="0" destOrd="0" presId="urn:microsoft.com/office/officeart/2018/2/layout/IconLabelList"/>
    <dgm:cxn modelId="{830C2C84-38B4-4DF6-BFAD-864E71D7F25C}" type="presParOf" srcId="{6DC255F2-C5FB-45FA-B7B2-C1ADE4161887}" destId="{3EDA5610-866B-464B-BFCC-AEB9D5DB7182}" srcOrd="0" destOrd="0" presId="urn:microsoft.com/office/officeart/2018/2/layout/IconLabelList"/>
    <dgm:cxn modelId="{CA519039-3014-443D-A6E1-32BFAC6C2266}" type="presParOf" srcId="{6DC255F2-C5FB-45FA-B7B2-C1ADE4161887}" destId="{5E3A940B-98EB-43B6-946B-1489142519B9}" srcOrd="1" destOrd="0" presId="urn:microsoft.com/office/officeart/2018/2/layout/IconLabelList"/>
    <dgm:cxn modelId="{C37D65FB-F14B-42AB-BD1D-9D5B60E1DFDF}" type="presParOf" srcId="{6DC255F2-C5FB-45FA-B7B2-C1ADE4161887}" destId="{D5B148E2-9464-4F81-B65F-FCC5C47F2091}" srcOrd="2" destOrd="0" presId="urn:microsoft.com/office/officeart/2018/2/layout/IconLabelList"/>
    <dgm:cxn modelId="{57740140-C613-4C39-AC60-DF7C62423F3F}" type="presParOf" srcId="{A8978122-5B45-4145-A17C-A8AA14B3E774}" destId="{05CDB6C1-3466-4BE0-8F1B-C84E4B65221B}" srcOrd="1" destOrd="0" presId="urn:microsoft.com/office/officeart/2018/2/layout/IconLabelList"/>
    <dgm:cxn modelId="{917DEEF6-5ED5-4FE2-BD91-03390DF66DC0}" type="presParOf" srcId="{A8978122-5B45-4145-A17C-A8AA14B3E774}" destId="{E88A5D94-7D04-457A-B0F9-732B65872891}" srcOrd="2" destOrd="0" presId="urn:microsoft.com/office/officeart/2018/2/layout/IconLabelList"/>
    <dgm:cxn modelId="{E51D52CE-DFAE-4EBD-82A8-14B40C346E0E}" type="presParOf" srcId="{E88A5D94-7D04-457A-B0F9-732B65872891}" destId="{A1BCACD0-6964-4D75-8EC3-557A6BAA3974}" srcOrd="0" destOrd="0" presId="urn:microsoft.com/office/officeart/2018/2/layout/IconLabelList"/>
    <dgm:cxn modelId="{57F83104-5DC8-4802-A86E-543908DFD9B9}" type="presParOf" srcId="{E88A5D94-7D04-457A-B0F9-732B65872891}" destId="{9DC77974-FF27-4704-A332-F9C8F875CE1A}" srcOrd="1" destOrd="0" presId="urn:microsoft.com/office/officeart/2018/2/layout/IconLabelList"/>
    <dgm:cxn modelId="{1AB79885-8EB7-43E0-9BFF-A271FC1DF6A8}" type="presParOf" srcId="{E88A5D94-7D04-457A-B0F9-732B65872891}" destId="{9DEA4E43-64F4-41A7-816E-4871B098BC39}" srcOrd="2" destOrd="0" presId="urn:microsoft.com/office/officeart/2018/2/layout/IconLabelList"/>
    <dgm:cxn modelId="{6A334C41-7E6B-44AA-82E0-2F63F503A962}" type="presParOf" srcId="{A8978122-5B45-4145-A17C-A8AA14B3E774}" destId="{D060F539-DED8-42C0-9966-9779D34EF02C}" srcOrd="3" destOrd="0" presId="urn:microsoft.com/office/officeart/2018/2/layout/IconLabelList"/>
    <dgm:cxn modelId="{C3AE150C-C498-4E5A-9258-9D0869FF4BA7}" type="presParOf" srcId="{A8978122-5B45-4145-A17C-A8AA14B3E774}" destId="{7E0812F0-EBEA-421D-B62D-ABC18E96BAF0}" srcOrd="4" destOrd="0" presId="urn:microsoft.com/office/officeart/2018/2/layout/IconLabelList"/>
    <dgm:cxn modelId="{0F86211D-058D-4488-8E1A-6CA674B9D034}" type="presParOf" srcId="{7E0812F0-EBEA-421D-B62D-ABC18E96BAF0}" destId="{89420E2A-7C7A-4797-9B93-02D77B9C03C7}" srcOrd="0" destOrd="0" presId="urn:microsoft.com/office/officeart/2018/2/layout/IconLabelList"/>
    <dgm:cxn modelId="{EE5C6C28-5CE3-4ECC-A41C-17A0D2D0F8DE}" type="presParOf" srcId="{7E0812F0-EBEA-421D-B62D-ABC18E96BAF0}" destId="{74C76245-DE0B-4896-8B1B-8A775187DEB0}" srcOrd="1" destOrd="0" presId="urn:microsoft.com/office/officeart/2018/2/layout/IconLabelList"/>
    <dgm:cxn modelId="{C74A7756-8CAD-4452-A3EA-5964C52F0B07}" type="presParOf" srcId="{7E0812F0-EBEA-421D-B62D-ABC18E96BAF0}" destId="{90505689-0667-473B-AFEE-DE9968AD1A3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07C1C-EA70-4656-BA9C-71AA447046BC}">
      <dsp:nvSpPr>
        <dsp:cNvPr id="0" name=""/>
        <dsp:cNvSpPr/>
      </dsp:nvSpPr>
      <dsp:spPr>
        <a:xfrm>
          <a:off x="0" y="265463"/>
          <a:ext cx="6263640" cy="153504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400" kern="1200" dirty="0" err="1"/>
            <a:t>Two</a:t>
          </a:r>
          <a:r>
            <a:rPr lang="fr-FR" sz="6400" kern="1200" dirty="0"/>
            <a:t> </a:t>
          </a:r>
          <a:r>
            <a:rPr lang="fr-FR" sz="6400" kern="1200" dirty="0" err="1"/>
            <a:t>Algorithm</a:t>
          </a:r>
          <a:r>
            <a:rPr lang="fr-FR" sz="6400" kern="1200" dirty="0"/>
            <a:t>  :</a:t>
          </a:r>
          <a:endParaRPr lang="en-US" sz="6400" kern="1200" dirty="0"/>
        </a:p>
      </dsp:txBody>
      <dsp:txXfrm>
        <a:off x="74934" y="340397"/>
        <a:ext cx="6113772" cy="1385172"/>
      </dsp:txXfrm>
    </dsp:sp>
    <dsp:sp modelId="{1B77E5A3-F63C-425F-B04E-DFCCCC3F6F4B}">
      <dsp:nvSpPr>
        <dsp:cNvPr id="0" name=""/>
        <dsp:cNvSpPr/>
      </dsp:nvSpPr>
      <dsp:spPr>
        <a:xfrm>
          <a:off x="0" y="1984823"/>
          <a:ext cx="6263640" cy="1535040"/>
        </a:xfrm>
        <a:prstGeom prst="roundRect">
          <a:avLst/>
        </a:prstGeom>
        <a:solidFill>
          <a:schemeClr val="accent5">
            <a:hueOff val="-389766"/>
            <a:satOff val="3984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400" kern="1200"/>
            <a:t>Naive Bayse</a:t>
          </a:r>
          <a:endParaRPr lang="en-US" sz="6400" kern="1200"/>
        </a:p>
      </dsp:txBody>
      <dsp:txXfrm>
        <a:off x="74934" y="2059757"/>
        <a:ext cx="6113772" cy="1385172"/>
      </dsp:txXfrm>
    </dsp:sp>
    <dsp:sp modelId="{68BFEA60-3B2B-45B3-BE3C-0031A3337DAF}">
      <dsp:nvSpPr>
        <dsp:cNvPr id="0" name=""/>
        <dsp:cNvSpPr/>
      </dsp:nvSpPr>
      <dsp:spPr>
        <a:xfrm>
          <a:off x="0" y="3704184"/>
          <a:ext cx="6263640" cy="1535040"/>
        </a:xfrm>
        <a:prstGeom prst="roundRect">
          <a:avLst/>
        </a:prstGeom>
        <a:solidFill>
          <a:schemeClr val="accent5">
            <a:hueOff val="-779532"/>
            <a:satOff val="7969"/>
            <a:lumOff val="-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400" kern="1200"/>
            <a:t>Decision tree</a:t>
          </a:r>
          <a:endParaRPr lang="en-US" sz="6400" kern="1200"/>
        </a:p>
      </dsp:txBody>
      <dsp:txXfrm>
        <a:off x="74934" y="3779118"/>
        <a:ext cx="6113772" cy="13851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A5610-866B-464B-BFCC-AEB9D5DB7182}">
      <dsp:nvSpPr>
        <dsp:cNvPr id="0" name=""/>
        <dsp:cNvSpPr/>
      </dsp:nvSpPr>
      <dsp:spPr>
        <a:xfrm>
          <a:off x="18716" y="648051"/>
          <a:ext cx="1095193" cy="10951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148E2-9464-4F81-B65F-FCC5C47F2091}">
      <dsp:nvSpPr>
        <dsp:cNvPr id="0" name=""/>
        <dsp:cNvSpPr/>
      </dsp:nvSpPr>
      <dsp:spPr>
        <a:xfrm>
          <a:off x="0" y="2219614"/>
          <a:ext cx="3538448" cy="1126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Embeddings that allows us to have multiple (more than one) vector (numeric) representations for the same word</a:t>
          </a:r>
          <a:endParaRPr lang="en-US" sz="2400" kern="1200" dirty="0"/>
        </a:p>
      </dsp:txBody>
      <dsp:txXfrm>
        <a:off x="0" y="2219614"/>
        <a:ext cx="3538448" cy="1126312"/>
      </dsp:txXfrm>
    </dsp:sp>
    <dsp:sp modelId="{A1BCACD0-6964-4D75-8EC3-557A6BAA3974}">
      <dsp:nvSpPr>
        <dsp:cNvPr id="0" name=""/>
        <dsp:cNvSpPr/>
      </dsp:nvSpPr>
      <dsp:spPr>
        <a:xfrm>
          <a:off x="4601963" y="882127"/>
          <a:ext cx="1095193" cy="10951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A4E43-64F4-41A7-816E-4871B098BC39}">
      <dsp:nvSpPr>
        <dsp:cNvPr id="0" name=""/>
        <dsp:cNvSpPr/>
      </dsp:nvSpPr>
      <dsp:spPr>
        <a:xfrm>
          <a:off x="4218063" y="2676435"/>
          <a:ext cx="2433763" cy="927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Word2Vec embeddings do not take into account the word position</a:t>
          </a:r>
          <a:r>
            <a:rPr lang="en-US" sz="1900" b="0" i="0" kern="1200" dirty="0"/>
            <a:t>.</a:t>
          </a:r>
          <a:endParaRPr lang="en-US" sz="1900" kern="1200" dirty="0"/>
        </a:p>
      </dsp:txBody>
      <dsp:txXfrm>
        <a:off x="4218063" y="2676435"/>
        <a:ext cx="2433763" cy="927334"/>
      </dsp:txXfrm>
    </dsp:sp>
    <dsp:sp modelId="{89420E2A-7C7A-4797-9B93-02D77B9C03C7}">
      <dsp:nvSpPr>
        <dsp:cNvPr id="0" name=""/>
        <dsp:cNvSpPr/>
      </dsp:nvSpPr>
      <dsp:spPr>
        <a:xfrm>
          <a:off x="8815466" y="463873"/>
          <a:ext cx="1095193" cy="10951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505689-0667-473B-AFEE-DE9968AD1A3F}">
      <dsp:nvSpPr>
        <dsp:cNvPr id="0" name=""/>
        <dsp:cNvSpPr/>
      </dsp:nvSpPr>
      <dsp:spPr>
        <a:xfrm>
          <a:off x="7126945" y="2192061"/>
          <a:ext cx="4438113" cy="927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Transformers model explicitly takes as input the position (index) of each word in the sentence</a:t>
          </a:r>
          <a:endParaRPr lang="en-US" sz="2400" kern="1200" dirty="0"/>
        </a:p>
      </dsp:txBody>
      <dsp:txXfrm>
        <a:off x="7126945" y="2192061"/>
        <a:ext cx="4438113" cy="927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</inkml:channelProperties>
      </inkml:inkSource>
      <inkml:timestamp xml:id="ts0" timeString="2021-01-28T18:48:21.1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321 97 718,'29'-70'289,"-29"65"-173,0-3-19,5 4-14,2-1-19,1 0-10,0 6 9,-3 4 23,0 5 8,-8 14-1,-4 10-1,-12 17-8,-8 12-7,-11 14-15,-1 8-16,0 6-21,-4-6-7,4-12-11,8-13 0,-3-19-6,14-3-3,0-18-123,-9-5-137,28-4 165</inkml:trace>
  <inkml:trace contextRef="#ctx0" brushRef="#br0" timeOffset="316">365 638 586,'0'-4'309,"-3"1"-19,3 3-165,0 0-1,0 0-19,0 0-24,-1 0-12,-1 0-3,-1 10-14,-1-1-14,-21 33-23,18-31-6,6-14-7,1-4-30,6-4-325,5 1 258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</inkml:channelProperties>
      </inkml:inkSource>
      <inkml:timestamp xml:id="ts0" timeString="2021-01-28T18:52:22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17 544 380,'-2'0'240,"1"0"-41,0 0-43,-2-1-23,0-1-33,-1 0-4,1 0-1,2 1 0,0 0-4,-1 1-4,1-2-13,1 1-6,0 0-11,35-14-6,60-51-7,-28 28 0,5-16 2,3 1 2,-3 2-3,-2 4-5,0 8-14,-6 4-10,-11 8-9,-7-2-3,-8 8-2,-1 2 1,-10 2-2,-4 9 0,-11 0 0,-2 4-1,-10 3 1,2 1-1,3 3 0,-5-3 0,0 0 0,0 0-2,0 0-5,0 0-25,0 0-85,0 0-78,0 0 115</inkml:trace>
  <inkml:trace contextRef="#ctx0" brushRef="#br0" timeOffset="1565.99">1334-371 278,'30'-58'158,"-35"50"-3,3 3-27,2 2-11,-3-4-4,2 6-21,-1-1-16,1 1-27,0 0-9,-1 1-7,1 0 0,0 0 6,-6 4 4,-11 15 8,-38 45 7,27-22 16,1 10 9,1-1 7,1-3-1,17-3-19,-2-18-13,14-5-23,6-12-10,14-8-11,14 2-3,6-11-3,1-5-1,4-7-2,-3-11-1,0-3-1,-2-1-1,-13-11 0,-11 2 1,-10 1-2,-14 2 0,-18 9 0,0 6-2,-19 7 0,3 8 0,4 11-2,1 8-5,11 7-73,8 4-67,6 2 91</inkml:trace>
  <inkml:trace contextRef="#ctx0" brushRef="#br0" timeOffset="1982.7">1629-225 309,'57'59'147,"-50"-65"-7,0 1 1,-3 4 18,-4 1 8,-2 0-10,1 0-9,0 0-10,-2 12-11,-4 15-35,-24 20-14,27-22-25,-4-12-12,0-13-20,12 4-10,5-9-13,-6-6-51,13 6-331,2-1 273</inkml:trace>
  <inkml:trace contextRef="#ctx0" brushRef="#br0" timeOffset="2701.33">2119-446 473,'-2'-7'237,"0"4"-63,2 3-12,-1-1-21,0-1-15,-1 1-28,1 0-12,-1-1-18,-4 0-7,-8-2-12,-36-13-6,37 20-12,-6-2-5,-3 6-1,1 1 4,-8-2 9,1 2 3,5 3 2,4-5-4,4 2-11,7 1-5,3-4-11,-7 0-3,14 1-4,-2-2-2,2 1-1,-2-5 0,0 0-1,-2 0 1,1 0-1,1 0 0,0 0 0,0 0 0,0 0-1,0 0 0,0 0 0,4 3 0,14 5 1,33 7-1,-36-18 0,0 6 0,-2 6 0,-5 3 0,-4 13 0,-4 0 1,-9 12 0,-7 3 1,-10 3 2,-4-1 2,-2-11 1,1-2 0,4-13 0,8 0-68,16-5 47</inkml:trace>
  <inkml:trace contextRef="#ctx0" brushRef="#br0" timeOffset="4714.39">2104-422 459,'0'0'220,"0"0"-75,0 0-19,0-2-22,0 1-16,0 0-24,19-2-6,43-1-14,-43 3-3,-5-1 1,6 5 2,-16 1 5,-1 6 2,-1 11-2,-18 3-1,-4 14-1,0 8 1,-7 0 6,5-1 3,11-8 0,-2-15-4,8-2-16,3-6-10,5-4-13,5 3-5,7-5-4,-2-7-2,8 0-27,-7-3-57,4-5-330,16 8 282</inkml:trace>
  <inkml:trace contextRef="#ctx0" brushRef="#br0" timeOffset="5296.29">2559-353 580,'54'-66'253,"-69"64"-108,5-2-14,-1 5-8,-1-2-12,6 5-30,-2-2-14,-4-2-17,4 0-4,-3 0-3,-5 0-2,8 1-3,-4-1-4,-7 0-9,9 0-5,4 0-5,-3 0-2,11 1-2,-2-1-3,-2 0-2,2 0-1,-1 0-1,0 0 0,-1 0 3,-2 6 2,-5 7 8,-44 34 6,38-33 3,14 1-2,-3-6-8,7 1-4,3-1-8,-6-5-1,5 2-2,3-2 0,11 2 0,-9 4 0,8 6 0,-14-3 0,-12 4-1,12 4 1,-15-3 0,8 5 1,-1 5 0,-21-10-1,6 3-1,1 8-1,-9-11-148,2 3 112</inkml:trace>
  <inkml:trace contextRef="#ctx0" brushRef="#br0" timeOffset="23508.98">2104-29 82,'35'-50'55,"-35"46"7,0 1 1,-4-3-7,3 5-8,0 1-19,-1-1-8,1-1 1,0 2 7,-1 0 15,1 0 8,0 0 13,-1 0 3,1-1 8,1 0 2,-3 1-7,2 0-9,0 0-16,1 0-9,0 0-14,0 0-4,0 0 1,0 0 3,0 0 8,0 0 1,10 4 4,5 0 4,34 7 7,-36-10 5,1-1 4,-6-5-6,3 5-13,-2-6-8,3 2-14,3 1-6,-8-6-6,8 5-2,-11-3-1,9 4-2,1-1-2,-8 0-1,12 0-8,-13-6-28,13 6-121,6 2-104,-6-3 158</inkml:trace>
  <inkml:trace contextRef="#ctx0" brushRef="#br1" timeOffset="194049.77">2987-124 356,'-74'26'204,"67"-34"-31,2 0-14,-5 1-37,5 3-14,5 6-14,-6-4-3,6 0-3,0 1-6,0 0 2,0-1-7,6 0-17,13-4-6,40 2-22,-31 14-4,1-6-4,3 1-1,6-4-4,8 2-2,1-10-4,6 3-3,-1-9-4,-2 1-3,-11 4-2,-4 8-2,-16 4-66,-11 6-80,-9 5 94</inkml:trace>
  <inkml:trace contextRef="#ctx0" brushRef="#br1" timeOffset="194428.77">3829-595 280,'-5'-1'189,"1"-1"46,2 9-52,2-7-2,-1 14 12,-8 61-7,-8-26-10,-12 13-40,-4 7-21,9 8-37,9 6-15,3-14-24,5-8-10,2-17-15,-3-13-8,1-13-56,11 1-96,18-10 97</inkml:trace>
  <inkml:trace contextRef="#ctx0" brushRef="#br1" timeOffset="194711.54">3860 2 859,'28'-3'343,"-44"23"-212,0 0-31,8 1-26,3-2-16,6-7-30,7-12-11,-4 0-10,0 1-2,-4-2-3,11-3 0,11-6-3,18-15-5,-44 16-59,-3 7-73,-4 4 87</inkml:trace>
  <inkml:trace contextRef="#ctx0" brushRef="#br1" timeOffset="-198049.16">4152-428 210,'7'-40'145,"-15"35"18,1-1-11,4-1-43,3 1-16,4-2-30,3-3-4,4 1 5,-2 0 4,0 5 0,-1 7-2,1 2-11,1 1-9,7-3-8,-7-1-3,-1 0-9,27 2-5,8-3-8,0 3-2,-10 8-4,2 1 0,-13 12-2,6 7 0,-21 7 0,-3 8-1,-6 8 1,-13 4 0,-2 1 2,-8-6 5,-5-7 9,-2-7 3,-8-10 0,3 1-5,2-10-9,-4-9 0,13-11-3,11 1 2,6-11-2,7-4-1,7-2-2,8 0-2,21 2-1,3 4 0,4-4 0,-3 6 1,5 8 1,6-1 0,7 7-1,-3 2-1,-16-5 1,-2 16-1,-12-5 0,-5-1-1,-2 5-22,-11-17-52,5 6-311,1 3 265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</inkml:channelProperties>
      </inkml:inkSource>
      <inkml:timestamp xml:id="ts0" timeString="2021-01-28T18:48:17.7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-2966 760 456,'-2'-1'201,"1"-1"-91,0 1-25,-7-3-23,-1 1-20,3 3-22,-33 7 9,39 1 31,-2 2 16,2 11 30,-2 9-3,-4 13-8,2 12-5,3 1-19,1-1-4,13-8-12,6-8-10,11-12-9,5-12-5,8-18-9,-1-9-3,13-21-7,-3-12-2,-4-10-4,-7-9-1,-14-5-2,-6-3-1,-15-5 0,-5-2-2,-8 2 0,-13 9 0,-8 16-1,-9 13 0,-14 27 0,5 12 0,-1 24-1,6 11-1,12 21 2,8 5-1,15 5-45,6 1-86,10-12 89</inkml:trace>
  <inkml:trace contextRef="#ctx0" brushRef="#br0" timeOffset="264.01">-2455 761 719,'39'53'322,"-45"-38"-166,0 6-38,6 0-45,3-5-34,5-1-24,4-9-8,2-7-290,3 0 213</inkml:trace>
  <inkml:trace contextRef="#ctx0" brushRef="#br0" timeOffset="596.99">-2182 262 614,'8'-22'292,"-8"12"-110,-4 2-59,3 9-43,1-1-4,0 0 8,0 0-3,0 5 6,1 22 2,-2 45-5,-8-33-2,7-4-6,2-3-6,5-14-13,9-5-10,7-11-22,9-4-9,5-8-9,-3-7-2,3-1-14,-8-3-46,-5 0-175,1 0-266,-7 3 310</inkml:trace>
  <inkml:trace contextRef="#ctx0" brushRef="#br0" timeOffset="790.82">-1906 73 560,'-12'0'293,"7"5"-56,4 17-70,-1 16 1,-2 13 7,0 13-15,-4 13-41,-3 2-20,3 7-42,1-2-16,9-11-22,-2-7-7,8-20-12,1-10-72,2-15 53</inkml:trace>
  <inkml:trace contextRef="#ctx0" brushRef="#br0" timeOffset="-3894.94">193 250 326,'-39'-38'185,"36"30"-31,-4-1-4,-1 2-22,0 1-17,-5 6-8,5 2 0,2 11-4,-3 1-6,1 3-7,-14 9 3,-1 4-1,4 6-5,8 11-13,5 1-11,3-7-22,12-6-7,6-10-14,11-5-4,13-13-1,-2-7-1,4-16 1,4-7-1,-5-12-1,-3-1-1,-5-8-1,-5-2 0,-9 0 0,-6-5-1,-11 1-1,-3-3-2,-12 1 1,-6 8-2,-4 15-1,-5 10-1,1 22 0,-1 11-3,2 17-4,5 10-19,7 5-90,11 9-78,10 2 115</inkml:trace>
  <inkml:trace contextRef="#ctx0" brushRef="#br0" timeOffset="-3606.34">472 428 773,'92'38'372,"-100"-37"-172,5 2-19,3 4-16,-6 6-52,6-3-22,0 0-6,-4 0-36,8-3-10,-2 3-19,0-4-8,2-2-6,-2-4-3,-3-2-92,0 1-105,-1 0 123</inkml:trace>
  <inkml:trace contextRef="#ctx0" brushRef="#br0" timeOffset="-3074.11">1066 236 442,'16'-17'289,"-4"5"58,1-3-174,3-1-41,3 1-27,-8-3-46,-6 3-5,-5 3-13,-4 3-10,-6-2-13,0 0-5,-12-2-5,-5-1 1,-3-1 4,-2 3 4,2 8 9,1 3 3,2 10 6,0 3 0,1 13 1,4 4 0,8 7-2,7 3-4,11-3-7,12-4-6,12-13-8,6-8-2,12-16-3,-3-9 0,6-7 0,-2-8 0,-7 6-1,-4 6-1,-20 13 1,-11 19 1,-26 20 15,-15 20 13,-18 21 22,-6 10 7,6 13-11,9-4-12,20-10-24,8-14-8,19-30-113,7-16-277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</inkml:channelProperties>
      </inkml:inkSource>
      <inkml:timestamp xml:id="ts0" timeString="2021-01-28T18:52:29.51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68 570 571,'-42'32'256,"30"-37"-69,4 4-46,1-5 5,6 5-6,2 1-27,-1-2-3,0 1-5,0 0-1,2-1-13,29-10-15,55-50-22,-22 30-13,8-13-14,0-9-3,2-9-4,0-9-3,2 8-5,-2 3-4,-10 18-4,-8 10-1,-17 13-2,1 8 0,-24 6 0,-12 2 1,-1 10-2,-14 3 1,-7 3-1,6 7-2,-4 3-32,5-2-41,11-5-171,-8-7 159</inkml:trace>
  <inkml:trace contextRef="#ctx0" brushRef="#br0" timeOffset="1362.11">1074-670 285,'-14'-14'180,"5"3"-2,-2 3-31,1-1-31,8 3-23,-5 1-21,-1 2-2,8 9 3,-18 2 1,10 17-1,-4 0 5,-20 21 1,15 9-1,-11 12-7,7 4-11,12-20-16,3-5-5,27-22-7,4-9-3,4-19-8,6-11-3,7-8-8,-5-15-2,10-5-4,-5-4 0,-14-11-1,0 13-1,-13-1 0,-7 2 0,-10 3-1,-6-2-1,-9 9 0,-3 2 0,-6 12 0,-6 9 0,0 11-1,3 9 0,13 13-2,7 1 3,3 7-136,13 2-244,17 0 253</inkml:trace>
  <inkml:trace contextRef="#ctx0" brushRef="#br0" timeOffset="1682.48">1364-523 790,'-10'2'354,"-1"8"-184,-1 2-10,-1 3-58,2-2-35,2-3-35,6 5-9,3-5-9,3 1-6,2-7-9,-2-6-54,5-5 40</inkml:trace>
  <inkml:trace contextRef="#ctx0" brushRef="#br0" timeOffset="2377.64">1605-711 266,'15'-74'209,"-20"70"0,5 3-25,-15-6-18,10 8-25,5 5-10,-10-2-23,2 2-12,0-4-33,-4-1-15,2 2-20,17 2-8,-3-1-7,-4 2 0,12-1 1,-13-1 3,1-1 3,17 5 2,-6 1 2,11 2 1,5 4-2,-8-3-2,2 7-4,-9-2-3,-6 9-4,-6 1 1,0 6 1,-3 2 3,3 2 6,-7-3 3,-7-4 2,-4-7 1,-8-10-4,5-1-3,3-13-4,18 1-3,-2-17-4,15-6-3,5-10-4,-8-10-1,17 2-1,-2-2 0,10 4 0,2 1 1,-5 1 0,-7 2 0,-10 1 0,-6-3 0,-9 0 0,-6 4 0,-6 13-1,-7 6-1,-6 14-1,1 2 0,-10 2-2,-2 5-31,2 12-103,9 1-105,22 11 142</inkml:trace>
  <inkml:trace contextRef="#ctx0" brushRef="#br0" timeOffset="3000.94">2010-884 167,'-7'-6'168,"1"6"13,3 4-8,-4-4-10,7 0-38,0 0-9,0 0-2,0 0-5,0 0-7,0 0-8,2 2-13,3 7-5,2 3-16,29 38-5,-20-36-19,3 7-8,4 2-13,-1-4-5,-3 6-4,-9-1-1,-4 6 0,-12 0 0,-16 4 2,0 3 2,-19-6 2,1 0 1,5-9 0,4-7 1,9-12 1,9-9 0,9-18-3,8-7-2,16-7-6,8 0-1,14 3-2,4 3 0,-3-1 1,3 2-1,-9 0 1,-13-5 0,8 6-1,-3 2 1,-11-5 0,-8 2 0,-13 8-1,-16-4 0,2 22 0,3 5-2,-17 1 0,3 13 0,-18-9-26,8 12-38,10 7-145,1-13 136</inkml:trace>
  <inkml:trace contextRef="#ctx0" brushRef="#br0" timeOffset="4045.03">2550-871 268,'31'-34'199,"-40"24"-16,-1 8-34,1 2-7,1 0-43,1 10-9,-4-3 1,-4 3 3,-5 17 1,-2 4 1,2 9-3,4 3-4,0-9-14,6 1-8,4-15-19,6 1-8,13-13-15,2-3-6,6-5-7,2-8-2,4-5-3,3-6-2,-6-7-2,-2 2 0,-13-5-1,-9 2-1,-5 14 0,-11-5-1,-8 10-3,-5-1 0,5 3-44,6 6-57,13 3-331,10 8 291</inkml:trace>
  <inkml:trace contextRef="#ctx0" brushRef="#br0" timeOffset="4603.21">2877-1031 490,'27'-13'296,"-48"14"-64,4-1-53,11 3-22,0-2-58,2-2-21,4 1-18,0 0-6,0 0-10,0 0-4,9 4-6,0 1-4,32 41-6,-22-20-3,-7-3-2,-3 2 1,5 4-1,-2-2 0,-8-3-1,8 10-1,-13-5 1,-19-2 2,6 2 7,-16-10 3,8 0 1,1-6-2,2-8-7,3-5-4,19-8-7,-3-8-1,15-13-6,16-1-2,5-7-1,6-4-1,8 4 0,-5-5 1,-9-6 0,4 10 0,-22-4 0,-11 4 1,-21 15-1,-15-2 0,-17 10-1,-4 8-3,11 6-62,1 3-11,9 0 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</inkml:channelProperties>
      </inkml:inkSource>
      <inkml:timestamp xml:id="ts0" timeString="2021-01-28T18:48:21.9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715 468 499,'23'-24'297,"-25"17"10,-8 0-158,8 2-8,6 6-37,-2 4-26,-2-5-20,4 14 1,3 49 2,-11-25-2,1 4 6,-2-2 0,10 4 0,-1-12-3,13-8-16,4-5-9,9-19-13,4-3-8,5-18-6,3-5-3,-2-10-3,1-5-1,-6-6-1,-8-8 1,-11-1-1,-13-4 0,-20 6 1,-11 12 1,-19 18-3,-9 13 0,-2 19 0,6 11-4,17 12 1,9 7-30,22 3 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</inkml:channelProperties>
      </inkml:inkSource>
      <inkml:timestamp xml:id="ts0" timeString="2021-01-28T18:49:16.4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-3505 3069 418,'-7'-7'246,"1"24"66,0 14-80,-9 23 12,1 10-7,-7 24-61,12 4-25,-7 1-34,1 1-20,4-21-42,-16-12-17,22-11-24,1-9-17,8-13-89,-6-12-81,-9-9 105</inkml:trace>
  <inkml:trace contextRef="#ctx0" brushRef="#br0" timeOffset="-881.36">-4334 3374 375,'-9'-8'225,"-6"1"26,8 6-77,6 1-30,-18 0-18,8 3-52,3 1-16,-8 1-11,19 5 2,1 6 8,0 11 4,3 16 8,-7 12 5,-15 9 10,-5-4 4,-3 4-4,10-5-6,12-2-15,-6-11-9,9-14-19,4-8-6,15-17-11,17-4-3,-6-18-4,2-8-2,9-11-3,-13-11-1,17 1-1,-1-2-1,-19-14 0,2 0 0,-21-21 0,1 0-2,-14 7 0,-8 3 0,-9 21-1,-13 7 0,3 21-1,-13 7-2,16 19-3,-1 8 0,7 9-7,10 10-10,3 9-54,13 7-51,-11 3 78</inkml:trace>
  <inkml:trace contextRef="#ctx0" brushRef="#br0" timeOffset="-578.41">-4107 3672 698,'85'61'402,"-98"-43"-64,2 5-146,-1-10-13,2-9-82,8 4-34,0-8-41,5 7-9,4-3-7,2 3-5,1-6-88,-5-4-116,-4 8 130</inkml:trace>
  <inkml:trace contextRef="#ctx0" brushRef="#br0" timeOffset="2255.75">-4876 3201 185,'-80'-20'127,"75"11"12,-2-1 1,6 5-18,5 4-13,-3-6-23,-2 5-9,1 2-14,0-1-1,0 0 11,0 1 7,0-2 12,16 4-2,42 10-16,-40-7-13,3 3-25,-6-6-7,5 0-13,-2-2-4,5 2-7,2-2-2,0 0-2,-2 2-3,-3 1-27,-1 1-33,-6-5-147,1 1-197,-3 5 259</inkml:trace>
  <inkml:trace contextRef="#ctx0" brushRef="#br0" timeOffset="-9179.45">-2628 1543 329,'69'-68'192,"-72"63"-14,2-1-18,1 4-34,-1 0-21,1 1-17,0 1 3,0 0 10,0 0 6,0 0-3,0 0-7,0 0-2,0 16-1,-11 69-4,-3-20-9,-4 17-19,-11 5-10,4 3-21,-6-2-5,2-7-13,4-8-4,6-17-5,1-7-3,9-18-65,2-10-51,7-11 70</inkml:trace>
  <inkml:trace contextRef="#ctx0" brushRef="#br0" timeOffset="-8843.69">-2439 2035 685,'0'11'310,"-7"8"-137,-1 3-19,2-3-24,0 0-30,8-3-25,-1-1-1,0-10-1,-1-1-7,-1-4-22,0-1-10,1-1-16,0 1-5,0 0-12,0-1-14,0 1-95,0 0-96,0-1 125</inkml:trace>
  <inkml:trace contextRef="#ctx0" brushRef="#br0" timeOffset="-8402.65">-1962 1435 806,'0'-9'355,"4"7"-190,2-2-10,4-2-41,-3 4-15,1-4-8,1 10 2,-1 15 7,-8 15-1,-15 39-2,-9 13-9,-15 18-18,9 11-12,2-10-18,0-5-5,7-11-16,0-12-3,7-15-7,2-15-7,7-21-56,1-15-70,6-21 77</inkml:trace>
  <inkml:trace contextRef="#ctx0" brushRef="#br0" timeOffset="7810.21">1526-3235 233,'-1'-15'164,"-2"1"8,2 0-15,0 3-43,1 3-28,-3 3-27,-2-2 0,1 4 16,-4-5 6,2 4 1,1 3-2,-3 4-16,-5-1-7,4 8-8,-9 2-3,-2 11-3,4 16 2,-7 11 12,2 8 6,3 4 4,-2-7-3,14 0-15,2-2-10,6-17-14,12-1-4,0-13-2,16-6 0,11-7-2,4-9 0,13-10-5,-7-12-2,11-10-3,6-2 0,-17-6 0,3 1-2,-27-17 1,-4 1-2,-18-16-1,0-1-1,-15 9-2,-10 2 0,5 26-1,-9 7-1,-14 14-1,-12 12-1,-3 15-2,-5 6 0,25 16-15,10 1-13,5 3-43,14 3-29,13 3-120,8-6-158,2-5 250</inkml:trace>
  <inkml:trace contextRef="#ctx0" brushRef="#br0" timeOffset="8128.06">2035-2872 852,'85'52'385,"-85"-42"-201,-1-5-59,1 1-5,0 2-69,-3-3-27,1 0-19,2-2-1,0-3-20,0 0-54,0 0-317,0 0 268</inkml:trace>
  <inkml:trace contextRef="#ctx0" brushRef="#br0" timeOffset="8686.21">2446-3353 677,'2'-12'336,"-7"-1"-134,-9 4-63,13 0-13,1 3-63,4 2-22,7 4-5,-4 0 7,-1-3 12,12 5 0,-7-2-11,2 0-11,2-4-16,3 0-7,13-3-5,6 7-3,11 5-1,-5-1-1,-3 14 0,-11-3 1,-20 14 1,-9 8 2,-27 9 12,-12 1 8,-15 1 21,-3-2 8,9-11 2,7-8-5,16-13-19,10-6-8,11-10-15,14 0-3,20-5-6,11-3-4,15 8-3,0 2 1,-9 8 2,-8 11 2,-20 13 3,-18 7 0,-21 12 8,-11-2 5,-23-2 5,1-2 0,3-9-4,2-4-4,18-6-12,-1-5-31,11-4-156,5 1 132</inkml:trace>
  <inkml:trace contextRef="#ctx0" brushRef="#br1" timeOffset="199519.52">-551-892 646,'-14'-8'306,"10"3"-112,3-1-18,6-2-39,6 0-24,19-5-31,20-5 1,28-13 4,15-8 0,31-17-5,-2-19-12,13-9-23,-4-3-11,-27 12-20,-15 13-5,-33 20-6,-11 10-1,-17 9-2,-2 11-1,-18 2-1,-4 10 0,-8 6-4,-7 2-5,-4 11-77,-2-1-73,10 9 99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</inkml:channelProperties>
      </inkml:inkSource>
      <inkml:timestamp xml:id="ts0" timeString="2021-01-28T18:52:37.2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101 246 144,'-33'-57'107,"39"36"-9,5-5-30,-5-4-19,5 7 14,7 7 17,-8-7 34,4 17 21,-9-7-2,-7-3-7,-6 16-21,-7-4-13,-7 19-12,-1 16 1,-2 15 10,-1 7 2,11 1-10,2-6-13,14-2-22,7-6-8,12-10-12,7-6-3,7-14-5,6-9-2,6-12-6,-6-9-2,-4-11-4,-5-4 0,-13-5-2,4-1 0,-9 2-2,0-2-1,-25-2-1,1 8 0,-12 0-3,-1 8-1,8 22-22,-13-2-36,12 16-143,2 13-187,10 12 247</inkml:trace>
  <inkml:trace contextRef="#ctx0" brushRef="#br0" timeOffset="271.34">516 241 758,'6'39'345,"-24"-24"-170,6 6-12,0 7-42,-6-1-42,10-1-41,-4-7-11,16-10-15,2-4-9,10-14-3</inkml:trace>
  <inkml:trace contextRef="#ctx0" brushRef="#br0" timeOffset="911.37">1152-37 651,'34'-34'296,"-48"34"-123,-2 1-11,-1 2-20,-8 0-23,8 1-26,-10-4-4,-6 0-7,8 0-9,-10 1-22,2 2-12,10-3-16,-4-2-5,8-2-6,11 4-2,-7 2-5,6 3 0,0 4-2,-6 4-1,1 4 1,-3-6-1,-1 2 0,1-3 1,4 3 3,3 4 2,2-7 2,6-2 0,4-3-2,3-3-1,6 1-4,0-3-1,2 0 0,3-1 0,3-3-1,0-1-1,5 1 1,3 11-1,-8 0 0,6 9 1,-20 7-1,-2-3 0,-11 14 1,-22 1 1,-11 2 0,-9-1 0,-5-4 1,8-6 1,12-10-1,8-6 0,16-17-22,11-5-65,16-3 58</inkml:trace>
  <inkml:trace contextRef="#ctx0" brushRef="#br0" timeOffset="2418.89">1360 66 487,'8'-18'300,"0"4"-57,-1-5-38,0 3-23,1 8-52,-7-4-23,-1 10-36,-9-3-18,-4 13-25,0 14-7,-9 7 4,-5 5 7,-2 11 16,-2-4 9,0 8 1,12-2-4,5-9-14,5-3-7,14-8-12,3-1-3,11-11-5,7-3-2,2-12-6,3-8 0,3-10-2,2-5 0,-2-8-1,-4-3-1,-11-6 1,-3-2-1,-11 4 0,-2-2-1,-8-1 0,-2 1-1,-9 5-2,-1 12-2,-5 9-28,-1 12-34,8 6-127,5 13-145,9 6 213</inkml:trace>
  <inkml:trace contextRef="#ctx0" brushRef="#br0" timeOffset="2941.89">1877 79 359,'69'-96'261,"-75"76"21,5-1-104,-2 1 0,-1-2-39,1 5-13,1 2-9,-1-1 1,-4 1-24,-2 3-19,-9 9-37,-2 6-19,-10 13-16,7 11 0,-6 8 5,0 2 6,8 2 7,7-1 3,13-13 0,10 2-4,17-12-5,0-7-3,9-5-4,0-5-3,0-12-2,-5-8-1,-3 3 0,-10-7 0,-13 14-2,-4 7 0,-20 13 0,-6 15 0,-7 24 1,-5 7 0,-1 8 1,8 2 0,-2-9 0,12 2-1,19-11 0,0-7-1,10-24-111,15-11-213,17-22 216</inkml:trace>
  <inkml:trace contextRef="#ctx0" brushRef="#br0" timeOffset="3566.57">2210 187 818,'0'-7'421,"-1"1"-172,14 4-45,12-1-5,19 3-79,3-3-24,17 1-32,11 2-12,1 1-28,10 2-13,-13 6-90,-18 9 59</inkml:trace>
  <inkml:trace contextRef="#ctx0" brushRef="#br0" timeOffset="3331.77">2263-122 791,'0'-19'387,"9"5"-157,1 5-81,7-1 3,6 5-59,-8-3-18,25-2-10,-2 1-3,11 5-16,-2-2-13,-9 6-15,-4 4-6,-20 14 4,-7 10 9,-20 30 10,-14 9 5,-14 15 4,-5 3-1,0-10 1,2-2-1,13-7-3,-4-3-7,19-8-15,2-11-5,5-17-12,10-8-2,-1-19-96,5-6-108,29-15 130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</inkml:channelProperties>
      </inkml:inkSource>
      <inkml:timestamp xml:id="ts0" timeString="2021-01-28T18:48:09.2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-3580-1338 322,'34'-122'168,"-34"107"-25,-6 0-26,5 2-13,0-2-7,-7 3-21,9 1-5,-1 3-7,-1 3 0,3 5-3,-6 1-1,3-1-8,0 0-3,-2 20 0,-46 53 0,35-23 10,-9 8 10,2 7 14,-4-2 7,-5 2-5,11-2-10,11-6-25,8-6-14,15-11-15,10-9-3,9-17 0,7-8 1,9-20-1,-3-10-1,8-16-5,1-5-1,-12-5-3,-2 1-3,-16-4-1,-9 3-3,-16 2-1,-5 2 2,-21 11 1,-10 4-1,-7 18 0,-1 11 0,2 15 0,2 7-1,8 4-2,11 5-27,14 2-93,5 0-88,12 1 122</inkml:trace>
  <inkml:trace contextRef="#ctx0" brushRef="#br0" timeOffset="306.39">-3074-1059 762,'-11'5'369,"-1"6"-145,4 1-62,0 0-12,3-4-50,-5 2-30,6-5-37,3 1-13,1-1-15,4-4-19,-4-2-159,0 0 125</inkml:trace>
  <inkml:trace contextRef="#ctx0" brushRef="#br0" timeOffset="924.41">-2415-1531 572,'7'0'292,"-14"-2"-38,-4 2-57,0 4-19,-1 0-11,-3 2-43,3-2-19,-7-2-27,0-2-10,0 0-15,0-2-7,-1-1-14,1 0-7,-5 2-12,-3 2-3,-3 5-3,1 2-2,-5 3 1,6 1 3,7-1 2,5 1 2,12-1-2,-3-3-4,11 2-3,-4-4-1,7-4-1,5 3-1,-8-4 1,4 3-1,-6 0 0,-2 8 0,-3 0 1,-4 6-1,-1-2 1,2-4-1,7-1 0,-1-3-1,5 0 0,5 0 0,5-6 0,8 4 0,5 5 0,-4-3 1,2 8-1,-7-3 1,-10 5 0,-3 5 0,-19 6 1,-8 7 1,-20 3 0,-5-2-1,-5-1-1,8-5-10,15-11-117,1-6-228,17-19 232</inkml:trace>
  <inkml:trace contextRef="#ctx0" brushRef="#br0" timeOffset="62363.62">1374-2382 200,'60'-81'131,"-62"67"2,2 4-16,0-2-20,-2-7-13,-2 3-3,0 2 8,1 1 13,-1 10 1,-1 3-7,-2 10-8,-5-2-19,-3 13-9,2 10-8,-8-4 0,3 11 8,-4-1 10,6 11 9,2 3 0,5 7-7,9 2-11,3-13-21,-1-4-6,14-16-13,2-9-3,9-14-3,7-4 0,5-22-5,0-9-2,2-19-4,-6-10-2,-7 1 2,-2 1 0,-12 4-1,0 2-1,-14 6-3,-10-1 0,-8 10 0,-5 8 1,-7 14 0,0 11-1,3 20-2,-1 7 0,10 8-2,4 3-9,7-1-77,9 4-73,7-8 100</inkml:trace>
  <inkml:trace contextRef="#ctx0" brushRef="#br0" timeOffset="62730.97">1959-2274 361,'-7'-2'208,"1"2"31,-1-2-126,4 2-3,2-1 20,0 0 12,-1-1-1,1 1-7,1-1-9,-3 1-27,2 1-16,-1 0-28,1 0-15,0 0-20,-2 6-6,-1 3-12,0 0-24,-18 31-143,21-32-205,19-2 233</inkml:trace>
  <inkml:trace contextRef="#ctx0" brushRef="#br0" timeOffset="63328.13">2106-2476 563,'-13'-3'287,"-2"-4"-107,7 5-22,5 7-5,2 1-26,1 0-9,-2-2-13,1-5-10,1 1-12,0 0-9,0 0-19,0 0-6,10 7-14,10 12-7,43 41-10,-37-30-4,6 5-4,-10-5-2,-2 9-1,-5 3 2,-15 12 2,-1 4 0,-18-6 4,-7 1 2,-6-23 0,-3-2 4,2-12 6,1-18 1,9-8-1,8-14-5,12-25-13,13 7-4,18-12-5,9-2-1,10-4-1,4-3 1,4 2 1,-3-1 0,-19 3 2,-11 6-1,-19 9 0,-3 7 0,-3 11 0,-5 6-1,-16 8-2,-9 5-1,-7 18-1,-3 5 0,2 2-2,3 3-6,5-10-61,16 7-59,16-5 81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25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20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9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6950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804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792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880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05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82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23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175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57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340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5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26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014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178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CE6F911-6AF6-42C5-ACC7-5314C7364393}" type="datetimeFigureOut">
              <a:rPr lang="fr-FR" smtClean="0"/>
              <a:t>22/12/2021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C24B9A7-3837-4E77-A2EA-2023D6EA06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118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customXml" Target="../ink/ink5.xml"/><Relationship Id="rId18" Type="http://schemas.openxmlformats.org/officeDocument/2006/relationships/image" Target="../media/image69.emf"/><Relationship Id="rId3" Type="http://schemas.openxmlformats.org/officeDocument/2006/relationships/customXml" Target="../ink/ink1.xml"/><Relationship Id="rId21" Type="http://schemas.openxmlformats.org/officeDocument/2006/relationships/hyperlink" Target="https://www.youtube.com/watch?v=lGLto9Xd7bU" TargetMode="External"/><Relationship Id="rId7" Type="http://schemas.openxmlformats.org/officeDocument/2006/relationships/customXml" Target="../ink/ink2.xml"/><Relationship Id="rId12" Type="http://schemas.openxmlformats.org/officeDocument/2006/relationships/image" Target="../media/image66.emf"/><Relationship Id="rId17" Type="http://schemas.openxmlformats.org/officeDocument/2006/relationships/customXml" Target="../ink/ink7.xml"/><Relationship Id="rId2" Type="http://schemas.openxmlformats.org/officeDocument/2006/relationships/image" Target="../media/image38.png"/><Relationship Id="rId16" Type="http://schemas.openxmlformats.org/officeDocument/2006/relationships/image" Target="../media/image68.emf"/><Relationship Id="rId20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4.xml"/><Relationship Id="rId5" Type="http://schemas.openxmlformats.org/officeDocument/2006/relationships/image" Target="../media/image39.png"/><Relationship Id="rId15" Type="http://schemas.openxmlformats.org/officeDocument/2006/relationships/customXml" Target="../ink/ink6.xml"/><Relationship Id="rId10" Type="http://schemas.openxmlformats.org/officeDocument/2006/relationships/image" Target="../media/image65.emf"/><Relationship Id="rId19" Type="http://schemas.openxmlformats.org/officeDocument/2006/relationships/customXml" Target="../ink/ink8.xml"/><Relationship Id="rId4" Type="http://schemas.openxmlformats.org/officeDocument/2006/relationships/image" Target="../media/image63.emf"/><Relationship Id="rId9" Type="http://schemas.openxmlformats.org/officeDocument/2006/relationships/customXml" Target="../ink/ink3.xml"/><Relationship Id="rId14" Type="http://schemas.openxmlformats.org/officeDocument/2006/relationships/image" Target="../media/image6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JXKOrqZauk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fficher l’image source">
            <a:extLst>
              <a:ext uri="{FF2B5EF4-FFF2-40B4-BE49-F238E27FC236}">
                <a16:creationId xmlns:a16="http://schemas.microsoft.com/office/drawing/2014/main" id="{1174028A-1499-470A-9CEC-467B571B87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768" b="3193"/>
          <a:stretch/>
        </p:blipFill>
        <p:spPr bwMode="auto">
          <a:xfrm>
            <a:off x="20" y="-123999"/>
            <a:ext cx="12412424" cy="69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69DB88-E723-4B49-9BE4-CF6AA5E3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722" y="5063613"/>
            <a:ext cx="3610897" cy="373312"/>
          </a:xfrm>
        </p:spPr>
        <p:txBody>
          <a:bodyPr vert="horz" wrap="none" lIns="91440" tIns="45720" rIns="91440" bIns="45720" rtlCol="0" anchor="t">
            <a:noAutofit/>
          </a:bodyPr>
          <a:lstStyle/>
          <a:p>
            <a:pPr algn="r"/>
            <a:r>
              <a:rPr lang="en-US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NLP – 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27054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B2B7B8-8B57-4DF7-BD15-8A739E8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fr-FR" sz="6000">
                <a:solidFill>
                  <a:schemeClr val="bg1"/>
                </a:solidFill>
              </a:rPr>
              <a:t>Machine Learning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B28CDC1-56EC-4B24-9379-FA48761FA9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722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06B47B-502B-4E20-8DD5-C332C41F9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05" y="547040"/>
            <a:ext cx="3877056" cy="7991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Naive </a:t>
            </a:r>
            <a:r>
              <a:rPr lang="en-US" sz="5400" dirty="0" err="1"/>
              <a:t>bayse</a:t>
            </a:r>
            <a:r>
              <a:rPr lang="en-US" sz="5400" dirty="0"/>
              <a:t>  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DE34BCC-CECB-445B-A499-F83825DC71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0616" y="2832522"/>
            <a:ext cx="9770598" cy="356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7F88C7D-D6F9-4ABD-8DA2-AF0F1659D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059" y="263072"/>
            <a:ext cx="4115836" cy="2166229"/>
          </a:xfrm>
          <a:prstGeom prst="rect">
            <a:avLst/>
          </a:prstGeom>
        </p:spPr>
      </p:pic>
      <p:pic>
        <p:nvPicPr>
          <p:cNvPr id="1026" name="Picture 2" descr="Closeup Club De Golf Et Balle De Golf Sur L'herbe Verte Avec Coucher De  Soleil | Photo Premium">
            <a:extLst>
              <a:ext uri="{FF2B5EF4-FFF2-40B4-BE49-F238E27FC236}">
                <a16:creationId xmlns:a16="http://schemas.microsoft.com/office/drawing/2014/main" id="{FCFE34DF-F4AC-4BCA-AABD-7217D453D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20" y="1438057"/>
            <a:ext cx="1489574" cy="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1CDFBE-818E-486F-B323-0BA50858E6DB}"/>
              </a:ext>
            </a:extLst>
          </p:cNvPr>
          <p:cNvSpPr/>
          <p:nvPr/>
        </p:nvSpPr>
        <p:spPr>
          <a:xfrm>
            <a:off x="1316334" y="3145134"/>
            <a:ext cx="1436914" cy="211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166,355 Dessin Soleil Imágenes y Fotos - 123RF">
            <a:extLst>
              <a:ext uri="{FF2B5EF4-FFF2-40B4-BE49-F238E27FC236}">
                <a16:creationId xmlns:a16="http://schemas.microsoft.com/office/drawing/2014/main" id="{1F3D340F-0C3D-48C9-8185-EF5A97173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44" y="1241646"/>
            <a:ext cx="991244" cy="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9EA4536-CA10-4492-9BA8-D64A8C9A9F9D}"/>
              </a:ext>
            </a:extLst>
          </p:cNvPr>
          <p:cNvCxnSpPr/>
          <p:nvPr/>
        </p:nvCxnSpPr>
        <p:spPr>
          <a:xfrm>
            <a:off x="2130250" y="1933679"/>
            <a:ext cx="8541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igne de multiplication 6">
            <a:extLst>
              <a:ext uri="{FF2B5EF4-FFF2-40B4-BE49-F238E27FC236}">
                <a16:creationId xmlns:a16="http://schemas.microsoft.com/office/drawing/2014/main" id="{2DE29EC6-BD4C-447F-B42A-BCF4B4C3AC2F}"/>
              </a:ext>
            </a:extLst>
          </p:cNvPr>
          <p:cNvSpPr/>
          <p:nvPr/>
        </p:nvSpPr>
        <p:spPr>
          <a:xfrm>
            <a:off x="5294243" y="1144046"/>
            <a:ext cx="991244" cy="99124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 descr="Coche avec un remplissage uni">
            <a:extLst>
              <a:ext uri="{FF2B5EF4-FFF2-40B4-BE49-F238E27FC236}">
                <a16:creationId xmlns:a16="http://schemas.microsoft.com/office/drawing/2014/main" id="{72957B97-0EDF-4129-9146-CF5FEB810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3526" y="1831422"/>
            <a:ext cx="914400" cy="914400"/>
          </a:xfrm>
          <a:prstGeom prst="rect">
            <a:avLst/>
          </a:prstGeom>
        </p:spPr>
      </p:pic>
      <p:pic>
        <p:nvPicPr>
          <p:cNvPr id="1030" name="Picture 6" descr="Tube png nuage, dessin météo . Cloud clipart, weather">
            <a:extLst>
              <a:ext uri="{FF2B5EF4-FFF2-40B4-BE49-F238E27FC236}">
                <a16:creationId xmlns:a16="http://schemas.microsoft.com/office/drawing/2014/main" id="{D94949D1-4863-4BB5-93CD-B46601B23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5" y="1464205"/>
            <a:ext cx="991245" cy="9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uie Dessin Png Transparent Images – Free PNG Images Vector, PSD, Clipart,  Templates">
            <a:extLst>
              <a:ext uri="{FF2B5EF4-FFF2-40B4-BE49-F238E27FC236}">
                <a16:creationId xmlns:a16="http://schemas.microsoft.com/office/drawing/2014/main" id="{36F2C3AD-B6C5-404D-8E1E-EDB0834D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0" y="1639669"/>
            <a:ext cx="1000952" cy="10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45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00052 0.1678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6783 L -0.00026 0.23218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21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7" grpId="0" animBg="1"/>
      <p:bldP spid="7" grpId="1" animBg="1"/>
      <p:bldP spid="7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8C0010-209B-4D23-8154-28465482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Naive </a:t>
            </a:r>
            <a:r>
              <a:rPr lang="en-US" sz="5400" dirty="0" err="1"/>
              <a:t>bayse</a:t>
            </a:r>
            <a:r>
              <a:rPr lang="en-US" sz="5400" dirty="0"/>
              <a:t> (example from NLP)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8477-8D9F-4C4A-9AE3-5ABD8A6C6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897478"/>
          </a:xfrm>
        </p:spPr>
        <p:txBody>
          <a:bodyPr/>
          <a:lstStyle/>
          <a:p>
            <a:r>
              <a:rPr lang="en-US" dirty="0"/>
              <a:t>Rate reviews :</a:t>
            </a:r>
          </a:p>
          <a:p>
            <a:pPr lvl="1"/>
            <a:r>
              <a:rPr lang="en-US" dirty="0"/>
              <a:t>- 	</a:t>
            </a:r>
            <a:r>
              <a:rPr lang="en-US" dirty="0">
                <a:solidFill>
                  <a:schemeClr val="accent4"/>
                </a:solidFill>
              </a:rPr>
              <a:t>it’s    beautiful    !</a:t>
            </a:r>
            <a:endParaRPr lang="fr-FR" dirty="0">
              <a:solidFill>
                <a:schemeClr val="accent4"/>
              </a:solidFill>
            </a:endParaRPr>
          </a:p>
        </p:txBody>
      </p:sp>
      <p:sp>
        <p:nvSpPr>
          <p:cNvPr id="4" name="Étoile : 5 branches 3">
            <a:extLst>
              <a:ext uri="{FF2B5EF4-FFF2-40B4-BE49-F238E27FC236}">
                <a16:creationId xmlns:a16="http://schemas.microsoft.com/office/drawing/2014/main" id="{F010FF02-8B76-4B7D-A6F1-D7536C0190C9}"/>
              </a:ext>
            </a:extLst>
          </p:cNvPr>
          <p:cNvSpPr/>
          <p:nvPr/>
        </p:nvSpPr>
        <p:spPr>
          <a:xfrm>
            <a:off x="1647930" y="3294690"/>
            <a:ext cx="391886" cy="30396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EA07505-CF01-4121-B584-5E0B16E35842}"/>
              </a:ext>
            </a:extLst>
          </p:cNvPr>
          <p:cNvSpPr txBox="1">
            <a:spLocks/>
          </p:cNvSpPr>
          <p:nvPr/>
        </p:nvSpPr>
        <p:spPr>
          <a:xfrm>
            <a:off x="1330569" y="3231802"/>
            <a:ext cx="397747" cy="54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25389F6-8E22-473A-A4AE-2EBF90924B74}"/>
              </a:ext>
            </a:extLst>
          </p:cNvPr>
          <p:cNvSpPr txBox="1">
            <a:spLocks/>
          </p:cNvSpPr>
          <p:nvPr/>
        </p:nvSpPr>
        <p:spPr>
          <a:xfrm>
            <a:off x="2517949" y="3780937"/>
            <a:ext cx="397747" cy="54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4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A3899BA-1E35-4561-9D81-81B7777ECE56}"/>
              </a:ext>
            </a:extLst>
          </p:cNvPr>
          <p:cNvSpPr txBox="1">
            <a:spLocks/>
          </p:cNvSpPr>
          <p:nvPr/>
        </p:nvSpPr>
        <p:spPr>
          <a:xfrm>
            <a:off x="3995057" y="3379526"/>
            <a:ext cx="397747" cy="54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5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53701CCF-5640-4DC4-B013-D1FA822F3BD9}"/>
              </a:ext>
            </a:extLst>
          </p:cNvPr>
          <p:cNvSpPr/>
          <p:nvPr/>
        </p:nvSpPr>
        <p:spPr>
          <a:xfrm>
            <a:off x="2915696" y="3903522"/>
            <a:ext cx="391886" cy="30396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ADE3667D-6F94-40EC-A970-8B7A7FB131F7}"/>
              </a:ext>
            </a:extLst>
          </p:cNvPr>
          <p:cNvSpPr/>
          <p:nvPr/>
        </p:nvSpPr>
        <p:spPr>
          <a:xfrm>
            <a:off x="4392804" y="3429000"/>
            <a:ext cx="391886" cy="30396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BC26781-8A91-470F-AD07-EEFBB6FA3711}"/>
              </a:ext>
            </a:extLst>
          </p:cNvPr>
          <p:cNvSpPr/>
          <p:nvPr/>
        </p:nvSpPr>
        <p:spPr>
          <a:xfrm>
            <a:off x="2039816" y="2252202"/>
            <a:ext cx="478133" cy="466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3C54F8F-EA2B-46A7-B1F1-23E696C572EF}"/>
              </a:ext>
            </a:extLst>
          </p:cNvPr>
          <p:cNvCxnSpPr/>
          <p:nvPr/>
        </p:nvCxnSpPr>
        <p:spPr>
          <a:xfrm flipH="1">
            <a:off x="1914211" y="2829687"/>
            <a:ext cx="251209" cy="3780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9CFB4F1-33F8-40CC-97E4-BA76A9DB93FC}"/>
              </a:ext>
            </a:extLst>
          </p:cNvPr>
          <p:cNvCxnSpPr>
            <a:cxnSpLocks/>
          </p:cNvCxnSpPr>
          <p:nvPr/>
        </p:nvCxnSpPr>
        <p:spPr>
          <a:xfrm flipH="1">
            <a:off x="2999012" y="2808421"/>
            <a:ext cx="1" cy="9512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8E88836-867A-4226-BE8D-C65157A0902E}"/>
              </a:ext>
            </a:extLst>
          </p:cNvPr>
          <p:cNvCxnSpPr>
            <a:cxnSpLocks/>
          </p:cNvCxnSpPr>
          <p:nvPr/>
        </p:nvCxnSpPr>
        <p:spPr>
          <a:xfrm>
            <a:off x="4022480" y="2746207"/>
            <a:ext cx="370324" cy="5484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25BC8EC2-1518-427B-A43D-AC6C658609FB}"/>
              </a:ext>
            </a:extLst>
          </p:cNvPr>
          <p:cNvSpPr/>
          <p:nvPr/>
        </p:nvSpPr>
        <p:spPr>
          <a:xfrm>
            <a:off x="2651478" y="2219659"/>
            <a:ext cx="1227156" cy="466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0A4ABBB-68B6-42B6-8D6F-66347BE1EAE5}"/>
              </a:ext>
            </a:extLst>
          </p:cNvPr>
          <p:cNvSpPr/>
          <p:nvPr/>
        </p:nvSpPr>
        <p:spPr>
          <a:xfrm>
            <a:off x="3934737" y="2219659"/>
            <a:ext cx="387699" cy="466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Signe de multiplication 18">
            <a:extLst>
              <a:ext uri="{FF2B5EF4-FFF2-40B4-BE49-F238E27FC236}">
                <a16:creationId xmlns:a16="http://schemas.microsoft.com/office/drawing/2014/main" id="{B048DC7A-03A8-4F61-9271-C5915196E358}"/>
              </a:ext>
            </a:extLst>
          </p:cNvPr>
          <p:cNvSpPr/>
          <p:nvPr/>
        </p:nvSpPr>
        <p:spPr>
          <a:xfrm>
            <a:off x="5544986" y="1833104"/>
            <a:ext cx="2391508" cy="250916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96B0BAD-5ED3-4583-9060-3EA893EE4270}"/>
              </a:ext>
            </a:extLst>
          </p:cNvPr>
          <p:cNvSpPr/>
          <p:nvPr/>
        </p:nvSpPr>
        <p:spPr>
          <a:xfrm>
            <a:off x="2651478" y="2240921"/>
            <a:ext cx="1835051" cy="466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760D2C55-718E-42EB-8C08-35FFD04F0F51}"/>
              </a:ext>
            </a:extLst>
          </p:cNvPr>
          <p:cNvSpPr txBox="1">
            <a:spLocks/>
          </p:cNvSpPr>
          <p:nvPr/>
        </p:nvSpPr>
        <p:spPr>
          <a:xfrm>
            <a:off x="3463780" y="3732963"/>
            <a:ext cx="397747" cy="54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5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2" name="Étoile : 5 branches 21">
            <a:extLst>
              <a:ext uri="{FF2B5EF4-FFF2-40B4-BE49-F238E27FC236}">
                <a16:creationId xmlns:a16="http://schemas.microsoft.com/office/drawing/2014/main" id="{1833D6D3-152E-4DC7-9A3A-F335E4D10DAB}"/>
              </a:ext>
            </a:extLst>
          </p:cNvPr>
          <p:cNvSpPr/>
          <p:nvPr/>
        </p:nvSpPr>
        <p:spPr>
          <a:xfrm>
            <a:off x="3861527" y="3855548"/>
            <a:ext cx="391886" cy="30396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09D67AA-216B-45F3-A8E9-DE78581AF39A}"/>
              </a:ext>
            </a:extLst>
          </p:cNvPr>
          <p:cNvCxnSpPr>
            <a:cxnSpLocks/>
          </p:cNvCxnSpPr>
          <p:nvPr/>
        </p:nvCxnSpPr>
        <p:spPr>
          <a:xfrm>
            <a:off x="3473711" y="2777073"/>
            <a:ext cx="358061" cy="9186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que 27" descr="Coche avec un remplissage uni">
            <a:extLst>
              <a:ext uri="{FF2B5EF4-FFF2-40B4-BE49-F238E27FC236}">
                <a16:creationId xmlns:a16="http://schemas.microsoft.com/office/drawing/2014/main" id="{4C1B08C4-FEA2-46BD-BD6E-BE7610341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147" y="1910528"/>
            <a:ext cx="2371570" cy="23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2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/>
      <p:bldP spid="6" grpId="1"/>
      <p:bldP spid="7" grpId="0"/>
      <p:bldP spid="7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29488-3E96-4286-94F3-DC7D1DF9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07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Reminder - Confusion Matrix</a:t>
            </a:r>
            <a:endParaRPr lang="fr-FR" dirty="0"/>
          </a:p>
        </p:txBody>
      </p:sp>
      <p:pic>
        <p:nvPicPr>
          <p:cNvPr id="1028" name="Picture 4" descr="Afficher l’image source">
            <a:extLst>
              <a:ext uri="{FF2B5EF4-FFF2-40B4-BE49-F238E27FC236}">
                <a16:creationId xmlns:a16="http://schemas.microsoft.com/office/drawing/2014/main" id="{FEDC1B63-E9D4-4FAD-B319-50EF463F0A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28" y="1690688"/>
            <a:ext cx="7506616" cy="404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EDB194-DB24-464E-9631-5478C6A3B748}"/>
              </a:ext>
            </a:extLst>
          </p:cNvPr>
          <p:cNvSpPr/>
          <p:nvPr/>
        </p:nvSpPr>
        <p:spPr>
          <a:xfrm>
            <a:off x="4465307" y="3506237"/>
            <a:ext cx="5084210" cy="1055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527FB-ACC3-4F2F-BC8C-450DEB40FC1D}"/>
              </a:ext>
            </a:extLst>
          </p:cNvPr>
          <p:cNvSpPr/>
          <p:nvPr/>
        </p:nvSpPr>
        <p:spPr>
          <a:xfrm>
            <a:off x="4465307" y="4561773"/>
            <a:ext cx="5084210" cy="1055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AEAC87-D8CC-41A1-ADFD-7704901820F7}"/>
              </a:ext>
            </a:extLst>
          </p:cNvPr>
          <p:cNvSpPr/>
          <p:nvPr/>
        </p:nvSpPr>
        <p:spPr>
          <a:xfrm>
            <a:off x="5992009" y="2829261"/>
            <a:ext cx="1721224" cy="27880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5E4F23-4CAA-4DC2-A46A-FB8FC67CB00B}"/>
              </a:ext>
            </a:extLst>
          </p:cNvPr>
          <p:cNvSpPr/>
          <p:nvPr/>
        </p:nvSpPr>
        <p:spPr>
          <a:xfrm>
            <a:off x="7749247" y="2820145"/>
            <a:ext cx="1782028" cy="2788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610A571-498A-4117-9C6F-63988F1E2E4D}"/>
              </a:ext>
            </a:extLst>
          </p:cNvPr>
          <p:cNvSpPr txBox="1">
            <a:spLocks/>
          </p:cNvSpPr>
          <p:nvPr/>
        </p:nvSpPr>
        <p:spPr>
          <a:xfrm>
            <a:off x="5627007" y="2154503"/>
            <a:ext cx="1380405" cy="8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</a:rPr>
              <a:t>Positive</a:t>
            </a:r>
            <a:endParaRPr lang="fr-FR" sz="2800" dirty="0">
              <a:solidFill>
                <a:schemeClr val="accent4"/>
              </a:solidFill>
            </a:endParaRP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EE9125DC-D7D1-4870-9BE5-3F2EF1E95F38}"/>
              </a:ext>
            </a:extLst>
          </p:cNvPr>
          <p:cNvSpPr txBox="1">
            <a:spLocks/>
          </p:cNvSpPr>
          <p:nvPr/>
        </p:nvSpPr>
        <p:spPr>
          <a:xfrm>
            <a:off x="7477914" y="2171074"/>
            <a:ext cx="1563847" cy="8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</a:rPr>
              <a:t>Negative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3DE228D-48BC-49C6-BC29-2E72018A50CE}"/>
              </a:ext>
            </a:extLst>
          </p:cNvPr>
          <p:cNvSpPr/>
          <p:nvPr/>
        </p:nvSpPr>
        <p:spPr>
          <a:xfrm>
            <a:off x="6317208" y="3740912"/>
            <a:ext cx="1051779" cy="5083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42F1C5BC-5739-4C3D-AD03-2BE739D2071C}"/>
              </a:ext>
            </a:extLst>
          </p:cNvPr>
          <p:cNvSpPr txBox="1">
            <a:spLocks/>
          </p:cNvSpPr>
          <p:nvPr/>
        </p:nvSpPr>
        <p:spPr>
          <a:xfrm>
            <a:off x="369206" y="5617309"/>
            <a:ext cx="112705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Accuracy  </a:t>
            </a:r>
            <a:r>
              <a:rPr lang="en-US">
                <a:solidFill>
                  <a:srgbClr val="FF0000"/>
                </a:solidFill>
              </a:rPr>
              <a:t>= (TP </a:t>
            </a: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>
                <a:solidFill>
                  <a:srgbClr val="FF0000"/>
                </a:solidFill>
              </a:rPr>
              <a:t>TN )/ </a:t>
            </a:r>
            <a:r>
              <a:rPr lang="en-US" dirty="0">
                <a:solidFill>
                  <a:srgbClr val="FF0000"/>
                </a:solidFill>
              </a:rPr>
              <a:t>(TP + FN + FP + TN)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9CF6A9F6-A9A8-4BE3-B771-A9D2685B258B}"/>
              </a:ext>
            </a:extLst>
          </p:cNvPr>
          <p:cNvSpPr txBox="1">
            <a:spLocks/>
          </p:cNvSpPr>
          <p:nvPr/>
        </p:nvSpPr>
        <p:spPr>
          <a:xfrm>
            <a:off x="8640261" y="355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-  Accuracy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65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0.14622 -0.0034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22 -0.00347 L 2.08333E-6 0.1527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18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15278 L 0.14622 0.1527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3" grpId="2" animBg="1"/>
      <p:bldP spid="23" grpId="3" animBg="1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57DF8-A421-4F93-BE30-CCB08CF7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– Accuracy (suite)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17F563A-51B7-46F8-B69A-360EBDF6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78" y="2262065"/>
            <a:ext cx="8115843" cy="23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40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B3B0D-5490-478E-A315-4ECF6D1A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endParaRPr lang="fr-FR" dirty="0"/>
          </a:p>
        </p:txBody>
      </p:sp>
      <p:pic>
        <p:nvPicPr>
          <p:cNvPr id="6146" name="Picture 2" descr="Afficher l’image source">
            <a:extLst>
              <a:ext uri="{FF2B5EF4-FFF2-40B4-BE49-F238E27FC236}">
                <a16:creationId xmlns:a16="http://schemas.microsoft.com/office/drawing/2014/main" id="{1E5C3D64-5B72-45C9-880D-654CE87D86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38" y="1825625"/>
            <a:ext cx="897957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AB92B-C8A5-4EC0-9377-2F9F0EA79045}"/>
              </a:ext>
            </a:extLst>
          </p:cNvPr>
          <p:cNvSpPr/>
          <p:nvPr/>
        </p:nvSpPr>
        <p:spPr>
          <a:xfrm>
            <a:off x="5791200" y="1825625"/>
            <a:ext cx="2146852" cy="7320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overcast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82DF0-BFE7-4217-B1CB-D549654C7211}"/>
              </a:ext>
            </a:extLst>
          </p:cNvPr>
          <p:cNvSpPr/>
          <p:nvPr/>
        </p:nvSpPr>
        <p:spPr>
          <a:xfrm>
            <a:off x="3432313" y="3628680"/>
            <a:ext cx="2186609" cy="731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Rainy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97D4-9FCF-4EF3-8B96-680B16E547D0}"/>
              </a:ext>
            </a:extLst>
          </p:cNvPr>
          <p:cNvSpPr/>
          <p:nvPr/>
        </p:nvSpPr>
        <p:spPr>
          <a:xfrm>
            <a:off x="1128538" y="5420139"/>
            <a:ext cx="2184505" cy="7568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Not </a:t>
            </a:r>
            <a:r>
              <a:rPr lang="fr-FR" dirty="0" err="1"/>
              <a:t>play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5F22B1-4951-4E15-AB42-8D29A25D5227}"/>
              </a:ext>
            </a:extLst>
          </p:cNvPr>
          <p:cNvSpPr/>
          <p:nvPr/>
        </p:nvSpPr>
        <p:spPr>
          <a:xfrm>
            <a:off x="5542127" y="5420139"/>
            <a:ext cx="2184505" cy="7568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play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C3C350-36E4-4B23-9A72-0BDD6F6576FB}"/>
              </a:ext>
            </a:extLst>
          </p:cNvPr>
          <p:cNvSpPr/>
          <p:nvPr/>
        </p:nvSpPr>
        <p:spPr>
          <a:xfrm>
            <a:off x="7922697" y="3622882"/>
            <a:ext cx="2184505" cy="7568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sunny</a:t>
            </a:r>
            <a:endParaRPr lang="fr-FR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DEBDFF0-A0C4-459B-8005-BCEA222A33DD}"/>
              </a:ext>
            </a:extLst>
          </p:cNvPr>
          <p:cNvCxnSpPr/>
          <p:nvPr/>
        </p:nvCxnSpPr>
        <p:spPr>
          <a:xfrm>
            <a:off x="8878957" y="4359965"/>
            <a:ext cx="0" cy="106017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1D14993-574E-4C6C-9DC5-FE935724D86A}"/>
              </a:ext>
            </a:extLst>
          </p:cNvPr>
          <p:cNvCxnSpPr/>
          <p:nvPr/>
        </p:nvCxnSpPr>
        <p:spPr>
          <a:xfrm>
            <a:off x="9607826" y="4379706"/>
            <a:ext cx="1431235" cy="90791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39F0B7B-82E5-4281-9E40-8B1EEC6C5847}"/>
              </a:ext>
            </a:extLst>
          </p:cNvPr>
          <p:cNvSpPr txBox="1"/>
          <p:nvPr/>
        </p:nvSpPr>
        <p:spPr>
          <a:xfrm>
            <a:off x="8388626" y="5910470"/>
            <a:ext cx="13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play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41CDF2-7DA0-4DEA-AEFB-56C89CB7BEFD}"/>
              </a:ext>
            </a:extLst>
          </p:cNvPr>
          <p:cNvSpPr txBox="1"/>
          <p:nvPr/>
        </p:nvSpPr>
        <p:spPr>
          <a:xfrm>
            <a:off x="10827026" y="5522978"/>
            <a:ext cx="9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play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8DDA95-F01F-4C63-B59B-18DE87C05731}"/>
              </a:ext>
            </a:extLst>
          </p:cNvPr>
          <p:cNvSpPr txBox="1"/>
          <p:nvPr/>
        </p:nvSpPr>
        <p:spPr>
          <a:xfrm>
            <a:off x="10494452" y="452072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5AA0BC8-22EE-41B4-A928-08B81DB122E2}"/>
              </a:ext>
            </a:extLst>
          </p:cNvPr>
          <p:cNvSpPr txBox="1"/>
          <p:nvPr/>
        </p:nvSpPr>
        <p:spPr>
          <a:xfrm>
            <a:off x="8150089" y="4638261"/>
            <a:ext cx="65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3EABF2-E5E6-4F75-BD0B-F4F413F7237D}"/>
              </a:ext>
            </a:extLst>
          </p:cNvPr>
          <p:cNvSpPr/>
          <p:nvPr/>
        </p:nvSpPr>
        <p:spPr>
          <a:xfrm>
            <a:off x="8125275" y="5420139"/>
            <a:ext cx="1457737" cy="969897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7CF51A-BC56-4E0C-9909-8390DA61A8BA}"/>
              </a:ext>
            </a:extLst>
          </p:cNvPr>
          <p:cNvSpPr/>
          <p:nvPr/>
        </p:nvSpPr>
        <p:spPr>
          <a:xfrm>
            <a:off x="10323443" y="5266148"/>
            <a:ext cx="1643270" cy="907911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805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I.	</a:t>
            </a:r>
            <a:r>
              <a:rPr lang="fr-FR" sz="2800" dirty="0">
                <a:solidFill>
                  <a:schemeClr val="tx1"/>
                </a:solidFill>
              </a:rPr>
              <a:t> Machine </a:t>
            </a:r>
            <a:r>
              <a:rPr lang="fr-FR" sz="2800" dirty="0" err="1">
                <a:solidFill>
                  <a:schemeClr val="tx1"/>
                </a:solidFill>
              </a:rPr>
              <a:t>learning</a:t>
            </a:r>
            <a:r>
              <a:rPr lang="fr-FR" sz="2800" dirty="0">
                <a:solidFill>
                  <a:schemeClr val="tx1"/>
                </a:solidFill>
              </a:rPr>
              <a:t> in Natural </a:t>
            </a:r>
            <a:r>
              <a:rPr lang="fr-FR" sz="2800" dirty="0" err="1">
                <a:solidFill>
                  <a:schemeClr val="tx1"/>
                </a:solidFill>
              </a:rPr>
              <a:t>Language</a:t>
            </a:r>
            <a:r>
              <a:rPr lang="fr-FR" sz="2800" dirty="0">
                <a:solidFill>
                  <a:schemeClr val="tx1"/>
                </a:solidFill>
              </a:rPr>
              <a:t> </a:t>
            </a:r>
            <a:r>
              <a:rPr lang="fr-FR" sz="2800" dirty="0" err="1">
                <a:solidFill>
                  <a:schemeClr val="tx1"/>
                </a:solidFill>
              </a:rPr>
              <a:t>Processing</a:t>
            </a:r>
            <a:endParaRPr lang="fr-FR" sz="2800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rgbClr val="FF0000"/>
                </a:solidFill>
              </a:rPr>
              <a:t>II.	 Word2Vec</a:t>
            </a:r>
          </a:p>
          <a:p>
            <a:r>
              <a:rPr lang="fr-FR" b="1" dirty="0"/>
              <a:t>III.	Transformers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1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Bag-of-words</a:t>
            </a:r>
          </a:p>
          <a:p>
            <a:r>
              <a:rPr lang="en-US" b="1" dirty="0"/>
              <a:t>Word2Vec</a:t>
            </a:r>
          </a:p>
          <a:p>
            <a:pPr lvl="1"/>
            <a:r>
              <a:rPr lang="en-US" b="1" dirty="0"/>
              <a:t>I. The Goal </a:t>
            </a:r>
          </a:p>
          <a:p>
            <a:pPr lvl="1"/>
            <a:r>
              <a:rPr lang="en-US" b="1" dirty="0"/>
              <a:t>II. Implementation</a:t>
            </a:r>
          </a:p>
          <a:p>
            <a:pPr lvl="2"/>
            <a:r>
              <a:rPr lang="en-US" b="1" dirty="0"/>
              <a:t>Reminder : </a:t>
            </a:r>
          </a:p>
          <a:p>
            <a:pPr lvl="3"/>
            <a:r>
              <a:rPr lang="en-US" b="1" dirty="0"/>
              <a:t>Linear Regression</a:t>
            </a:r>
          </a:p>
          <a:p>
            <a:pPr lvl="3"/>
            <a:r>
              <a:rPr lang="en-US" b="1" dirty="0"/>
              <a:t>Cost Function</a:t>
            </a:r>
          </a:p>
          <a:p>
            <a:pPr lvl="3"/>
            <a:r>
              <a:rPr lang="en-US" b="1" dirty="0"/>
              <a:t>Neural Network</a:t>
            </a:r>
          </a:p>
          <a:p>
            <a:pPr lvl="3"/>
            <a:r>
              <a:rPr lang="en-US" b="1" dirty="0"/>
              <a:t>Entrainment of the Network</a:t>
            </a:r>
          </a:p>
          <a:p>
            <a:pPr marL="1371600" lvl="3" indent="0">
              <a:buNone/>
            </a:pPr>
            <a:endParaRPr lang="en-US" b="1" dirty="0"/>
          </a:p>
          <a:p>
            <a:pPr lvl="2"/>
            <a:r>
              <a:rPr lang="en-US" b="1" dirty="0"/>
              <a:t>Skip-Gram (SG) / Continuous Bag Of Word (CBOW)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65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Bag-of-words</a:t>
            </a:r>
          </a:p>
          <a:p>
            <a:r>
              <a:rPr lang="en-US" b="1" dirty="0"/>
              <a:t>Word2Vec</a:t>
            </a:r>
          </a:p>
          <a:p>
            <a:pPr lvl="1"/>
            <a:r>
              <a:rPr lang="en-US" b="1" dirty="0"/>
              <a:t>I. The Goal </a:t>
            </a:r>
          </a:p>
          <a:p>
            <a:pPr lvl="1"/>
            <a:r>
              <a:rPr lang="en-US" b="1" dirty="0"/>
              <a:t>II. Implementation</a:t>
            </a:r>
          </a:p>
          <a:p>
            <a:pPr lvl="2"/>
            <a:r>
              <a:rPr lang="en-US" b="1" dirty="0"/>
              <a:t>Reminder : </a:t>
            </a:r>
          </a:p>
          <a:p>
            <a:pPr lvl="3"/>
            <a:r>
              <a:rPr lang="en-US" b="1" dirty="0"/>
              <a:t>Linear Regression</a:t>
            </a:r>
          </a:p>
          <a:p>
            <a:pPr lvl="3"/>
            <a:r>
              <a:rPr lang="en-US" b="1" dirty="0"/>
              <a:t>Cost Function</a:t>
            </a:r>
          </a:p>
          <a:p>
            <a:pPr lvl="3"/>
            <a:r>
              <a:rPr lang="en-US" b="1" dirty="0"/>
              <a:t>Neural Network</a:t>
            </a:r>
          </a:p>
          <a:p>
            <a:pPr lvl="3"/>
            <a:r>
              <a:rPr lang="en-US" b="1" dirty="0"/>
              <a:t>Entrainment of the Network</a:t>
            </a:r>
          </a:p>
          <a:p>
            <a:pPr marL="1371600" lvl="3" indent="0">
              <a:buNone/>
            </a:pPr>
            <a:endParaRPr lang="en-US" b="1" dirty="0"/>
          </a:p>
          <a:p>
            <a:pPr lvl="2"/>
            <a:r>
              <a:rPr lang="en-US" b="1" dirty="0"/>
              <a:t>Skip-Gram (SG) / Continuous Bag Of Word (CBOW)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9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dirty="0"/>
              <a:t>Example: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1) The blue car have two red doors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2) On the blue doors, there are poster of red car</a:t>
            </a:r>
          </a:p>
          <a:p>
            <a:pPr marL="457200" lvl="1" indent="0">
              <a:buNone/>
            </a:pPr>
            <a:r>
              <a:rPr lang="en-US" dirty="0"/>
              <a:t>Vocabulary : ( </a:t>
            </a:r>
            <a:r>
              <a:rPr lang="en-US" dirty="0">
                <a:solidFill>
                  <a:srgbClr val="FF0000"/>
                </a:solidFill>
              </a:rPr>
              <a:t>12 words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[“the“, “blue“, “car“ , “have“, “two“, “red“, “doors“ , “on“ , “there“, “are“, “poster“, “of“ ]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One Hot</a:t>
            </a:r>
            <a:r>
              <a:rPr lang="en-US" dirty="0"/>
              <a:t> Encoding :</a:t>
            </a:r>
          </a:p>
          <a:p>
            <a:pPr marL="457200" lvl="1" indent="0">
              <a:buNone/>
            </a:pPr>
            <a:r>
              <a:rPr lang="en-US" dirty="0"/>
              <a:t>	 “the“ =&gt; [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,0,0,0,0,0,0,0,0,0,0,0] , “blue“=&gt; [0,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,0,0,0,0,0,0,0,0,0,0]</a:t>
            </a:r>
          </a:p>
          <a:p>
            <a:pPr marL="457200" lvl="1" indent="0">
              <a:buNone/>
            </a:pPr>
            <a:r>
              <a:rPr lang="en-US" dirty="0"/>
              <a:t>		…</a:t>
            </a:r>
          </a:p>
          <a:p>
            <a:pPr marL="457200" lvl="1" indent="0">
              <a:buNone/>
            </a:pPr>
            <a:r>
              <a:rPr lang="en-US" dirty="0"/>
              <a:t>	 “two“=&gt; [0,0,0,0,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,0,0,0,0,0,0,0] , “red“=&gt; [0,0,0,0,0,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,0,0,0,0,0,0] ,</a:t>
            </a:r>
          </a:p>
          <a:p>
            <a:pPr marL="457200" lvl="1" indent="0">
              <a:buNone/>
            </a:pPr>
            <a:r>
              <a:rPr lang="en-US" dirty="0"/>
              <a:t>		…</a:t>
            </a:r>
          </a:p>
          <a:p>
            <a:pPr marL="457200" lvl="1" indent="0">
              <a:buNone/>
            </a:pPr>
            <a:r>
              <a:rPr lang="en-US" dirty="0"/>
              <a:t>	 “poster“=&gt; [0,0,0,0,0,0,0,0,0,0,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,0] , “of“=&gt; [0,0,0,0,0,0,0,0,0,0,0,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] 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Bag Of Word</a:t>
            </a:r>
          </a:p>
        </p:txBody>
      </p:sp>
    </p:spTree>
    <p:extLst>
      <p:ext uri="{BB962C8B-B14F-4D97-AF65-F5344CB8AC3E}">
        <p14:creationId xmlns:p14="http://schemas.microsoft.com/office/powerpoint/2010/main" val="17957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/>
          </a:bodyPr>
          <a:lstStyle/>
          <a:p>
            <a:r>
              <a:rPr lang="en-US" b="1" dirty="0"/>
              <a:t>I.	</a:t>
            </a:r>
            <a:r>
              <a:rPr lang="fr-FR" sz="2800" dirty="0"/>
              <a:t> Machine </a:t>
            </a:r>
            <a:r>
              <a:rPr lang="fr-FR" sz="2800" dirty="0" err="1"/>
              <a:t>learning</a:t>
            </a:r>
            <a:r>
              <a:rPr lang="fr-FR" sz="2800" dirty="0"/>
              <a:t> in Natural </a:t>
            </a:r>
            <a:r>
              <a:rPr lang="fr-FR" sz="2800" dirty="0" err="1"/>
              <a:t>Language</a:t>
            </a:r>
            <a:r>
              <a:rPr lang="fr-FR" sz="2800" dirty="0"/>
              <a:t> </a:t>
            </a:r>
            <a:r>
              <a:rPr lang="fr-FR" sz="2800" dirty="0" err="1"/>
              <a:t>Processing</a:t>
            </a:r>
            <a:endParaRPr lang="fr-FR" sz="2800" dirty="0"/>
          </a:p>
          <a:p>
            <a:r>
              <a:rPr lang="fr-FR" b="1" dirty="0"/>
              <a:t>II.	 Word2Vec</a:t>
            </a:r>
          </a:p>
          <a:p>
            <a:r>
              <a:rPr lang="fr-FR" b="1" dirty="0"/>
              <a:t>III.	Transformers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Bag Of Word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Vocabulary : ( </a:t>
            </a:r>
            <a:r>
              <a:rPr lang="en-US" dirty="0">
                <a:solidFill>
                  <a:srgbClr val="FF0000"/>
                </a:solidFill>
              </a:rPr>
              <a:t>12 words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[“the“, “blue“, “car“ , “have“, “two“, “red“, “doors“ , “on“ , “there“, “are“, “poster“, “of“ ]</a:t>
            </a:r>
          </a:p>
          <a:p>
            <a:r>
              <a:rPr lang="en-US" dirty="0">
                <a:solidFill>
                  <a:schemeClr val="accent1"/>
                </a:solidFill>
              </a:rPr>
              <a:t>1) The blue car have two red doors =&gt; [1,1,1,1,1,1,1,0,0,0,0,0]</a:t>
            </a:r>
          </a:p>
          <a:p>
            <a:r>
              <a:rPr lang="en-US" dirty="0">
                <a:solidFill>
                  <a:schemeClr val="accent6"/>
                </a:solidFill>
              </a:rPr>
              <a:t>2) On the blue doors,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 	there are poster of red car =&gt; [1,1,1,0,0,1,1,1,1,1,1,1]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9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,1,1,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,0,0,0,0,0]</a:t>
            </a:r>
          </a:p>
          <a:p>
            <a:r>
              <a:rPr lang="en-US" dirty="0">
                <a:solidFill>
                  <a:schemeClr val="accent6"/>
                </a:solidFill>
              </a:rPr>
              <a:t>[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,0,0,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,1,1,1,1,1]</a:t>
            </a: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9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Weaknesses:</a:t>
            </a:r>
          </a:p>
          <a:p>
            <a:pPr lvl="1">
              <a:buFontTx/>
              <a:buChar char="-"/>
            </a:pPr>
            <a:r>
              <a:rPr lang="en-US" dirty="0"/>
              <a:t>word order : </a:t>
            </a:r>
            <a:r>
              <a:rPr lang="en-US" dirty="0">
                <a:solidFill>
                  <a:schemeClr val="accent1"/>
                </a:solidFill>
              </a:rPr>
              <a:t>“John likes Mary”</a:t>
            </a:r>
            <a:r>
              <a:rPr lang="en-US" dirty="0"/>
              <a:t> ~= </a:t>
            </a:r>
            <a:r>
              <a:rPr lang="en-US" dirty="0">
                <a:solidFill>
                  <a:schemeClr val="accent6"/>
                </a:solidFill>
              </a:rPr>
              <a:t>“Mary likes John”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(issue : n-grams ?)</a:t>
            </a:r>
          </a:p>
          <a:p>
            <a:pPr marL="457200" lvl="1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 dirty="0"/>
              <a:t>meaning of the underlying words : ‘’</a:t>
            </a:r>
            <a:r>
              <a:rPr lang="en-US" dirty="0">
                <a:solidFill>
                  <a:srgbClr val="FF0000"/>
                </a:solidFill>
              </a:rPr>
              <a:t>King’’ != ‘’Queen’’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lvl="1">
              <a:buFontTx/>
              <a:buChar char="-"/>
            </a:pP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125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Bag-of-words</a:t>
            </a:r>
          </a:p>
          <a:p>
            <a:r>
              <a:rPr lang="en-US" b="1" dirty="0">
                <a:solidFill>
                  <a:srgbClr val="FF0000"/>
                </a:solidFill>
              </a:rPr>
              <a:t>Word2Vec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I. The Goal </a:t>
            </a:r>
          </a:p>
          <a:p>
            <a:pPr lvl="1"/>
            <a:r>
              <a:rPr lang="en-US" b="1" dirty="0"/>
              <a:t>II. Implementation</a:t>
            </a:r>
          </a:p>
          <a:p>
            <a:pPr lvl="2"/>
            <a:r>
              <a:rPr lang="en-US" b="1" dirty="0"/>
              <a:t>Reminder : </a:t>
            </a:r>
          </a:p>
          <a:p>
            <a:pPr lvl="3"/>
            <a:r>
              <a:rPr lang="en-US" b="1" dirty="0"/>
              <a:t>Linear Regression</a:t>
            </a:r>
          </a:p>
          <a:p>
            <a:pPr lvl="3"/>
            <a:r>
              <a:rPr lang="en-US" b="1" dirty="0"/>
              <a:t>Cost Function</a:t>
            </a:r>
          </a:p>
          <a:p>
            <a:pPr lvl="3"/>
            <a:r>
              <a:rPr lang="en-US" b="1" dirty="0"/>
              <a:t>Neural Network</a:t>
            </a:r>
          </a:p>
          <a:p>
            <a:pPr lvl="3"/>
            <a:r>
              <a:rPr lang="en-US" b="1" dirty="0"/>
              <a:t>Entrainment of the Network</a:t>
            </a:r>
          </a:p>
          <a:p>
            <a:pPr marL="1371600" lvl="3" indent="0">
              <a:buNone/>
            </a:pPr>
            <a:endParaRPr lang="en-US" b="1" dirty="0"/>
          </a:p>
          <a:p>
            <a:pPr lvl="2"/>
            <a:r>
              <a:rPr lang="en-US" b="1" dirty="0"/>
              <a:t>Skip-Gram (SG) / Continuous Bag Of Word (CBOW)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4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Word2Vec (Word To Vector)- The Goal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196" y="1409802"/>
            <a:ext cx="3861608" cy="1516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32" y="2926361"/>
            <a:ext cx="5294735" cy="360772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2116" y="1825625"/>
            <a:ext cx="48116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B32E87E-C9CC-4904-B2C0-DF0E0BD6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632" y="1782873"/>
            <a:ext cx="5818122" cy="443684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Explosion : 8 points 7">
            <a:extLst>
              <a:ext uri="{FF2B5EF4-FFF2-40B4-BE49-F238E27FC236}">
                <a16:creationId xmlns:a16="http://schemas.microsoft.com/office/drawing/2014/main" id="{C8A179B8-F410-46A6-B9C8-370DCF65C320}"/>
              </a:ext>
            </a:extLst>
          </p:cNvPr>
          <p:cNvSpPr/>
          <p:nvPr/>
        </p:nvSpPr>
        <p:spPr>
          <a:xfrm>
            <a:off x="-569218" y="0"/>
            <a:ext cx="5294735" cy="3097161"/>
          </a:xfrm>
          <a:prstGeom prst="irregularSeal1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rgbClr val="FF0000"/>
                </a:solidFill>
              </a:rPr>
              <a:t>Similarity</a:t>
            </a:r>
            <a:endParaRPr lang="fr-FR" sz="5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3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Word2Vec (Word To Vector)- The Goal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8903" y="2806526"/>
            <a:ext cx="8954193" cy="218111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		 	</a:t>
            </a:r>
            <a:r>
              <a:rPr lang="en-US" dirty="0" err="1"/>
              <a:t>Is_fruit</a:t>
            </a:r>
            <a:r>
              <a:rPr lang="en-US" dirty="0"/>
              <a:t>	</a:t>
            </a:r>
            <a:r>
              <a:rPr lang="en-US" dirty="0" err="1"/>
              <a:t>is_animal</a:t>
            </a:r>
            <a:r>
              <a:rPr lang="en-US" dirty="0"/>
              <a:t>	</a:t>
            </a:r>
            <a:r>
              <a:rPr lang="en-US" dirty="0" err="1"/>
              <a:t>is_eatable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Apple		[	0.9	,	0.01	,	1		]</a:t>
            </a:r>
          </a:p>
          <a:p>
            <a:pPr marL="0" indent="0">
              <a:buNone/>
            </a:pPr>
            <a:r>
              <a:rPr lang="en-US" dirty="0"/>
              <a:t>Mango	[	0.85	,	0.02	,	1		]</a:t>
            </a:r>
          </a:p>
          <a:p>
            <a:pPr marL="0" indent="0">
              <a:buNone/>
            </a:pPr>
            <a:r>
              <a:rPr lang="en-US" dirty="0"/>
              <a:t>Elephant 	[	0.1	,	0.9	,	1		]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52164"/>
            <a:ext cx="8787938" cy="218111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</a:rPr>
              <a:t>BOW (bag of word)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</a:rPr>
              <a:t>Apple		[	1	,	0	,	0		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</a:rPr>
              <a:t>Mango	[	0	,	1	,	0		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</a:rPr>
              <a:t>Elephant 	[	0	,	0	,	1		]</a:t>
            </a:r>
          </a:p>
        </p:txBody>
      </p:sp>
    </p:spTree>
    <p:extLst>
      <p:ext uri="{BB962C8B-B14F-4D97-AF65-F5344CB8AC3E}">
        <p14:creationId xmlns:p14="http://schemas.microsoft.com/office/powerpoint/2010/main" val="165854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Bag-of-words</a:t>
            </a:r>
          </a:p>
          <a:p>
            <a:r>
              <a:rPr lang="en-US" b="1" dirty="0">
                <a:solidFill>
                  <a:srgbClr val="FF0000"/>
                </a:solidFill>
              </a:rPr>
              <a:t>Word2Vec</a:t>
            </a:r>
          </a:p>
          <a:p>
            <a:pPr lvl="1"/>
            <a:r>
              <a:rPr lang="en-US" b="1" dirty="0"/>
              <a:t>I. The Goal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II. Implementation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Reminder : 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Linear Regression</a:t>
            </a:r>
          </a:p>
          <a:p>
            <a:pPr lvl="3"/>
            <a:r>
              <a:rPr lang="en-US" b="1" dirty="0"/>
              <a:t>Cost Function</a:t>
            </a:r>
          </a:p>
          <a:p>
            <a:pPr lvl="3"/>
            <a:r>
              <a:rPr lang="en-US" b="1" dirty="0"/>
              <a:t>Neural Network</a:t>
            </a:r>
          </a:p>
          <a:p>
            <a:pPr lvl="3"/>
            <a:r>
              <a:rPr lang="en-US" b="1" dirty="0"/>
              <a:t>Entrainment of the Network</a:t>
            </a:r>
          </a:p>
          <a:p>
            <a:pPr marL="1371600" lvl="3" indent="0">
              <a:buNone/>
            </a:pPr>
            <a:endParaRPr lang="en-US" b="1" dirty="0"/>
          </a:p>
          <a:p>
            <a:pPr lvl="2"/>
            <a:r>
              <a:rPr lang="en-US" b="1" dirty="0"/>
              <a:t>Skip-Gram (SG) / Continuous Bag Of Word (CBOW)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25" y="5489740"/>
            <a:ext cx="2527300" cy="3683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813510" y="1575636"/>
            <a:ext cx="4778653" cy="3045496"/>
            <a:chOff x="1771129" y="1428756"/>
            <a:chExt cx="5986432" cy="38152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1129" y="1523796"/>
              <a:ext cx="5546663" cy="366079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308989" y="1428756"/>
              <a:ext cx="420105" cy="578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25407" y="4665636"/>
              <a:ext cx="432154" cy="578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655794" y="5466009"/>
            <a:ext cx="1917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Model: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3925" y="4843410"/>
            <a:ext cx="144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Independent</a:t>
            </a:r>
          </a:p>
          <a:p>
            <a:pPr algn="ctr"/>
            <a:r>
              <a:rPr lang="en-US" dirty="0"/>
              <a:t>Variable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20647" y="5025374"/>
            <a:ext cx="123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Dependent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0156" y="5955268"/>
            <a:ext cx="70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97316" y="5955268"/>
            <a:ext cx="161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Intercept (bias)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 r="22505" b="14246"/>
          <a:stretch/>
        </p:blipFill>
        <p:spPr bwMode="auto">
          <a:xfrm>
            <a:off x="8512399" y="5210040"/>
            <a:ext cx="3638236" cy="95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9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Bag-of-words</a:t>
            </a:r>
          </a:p>
          <a:p>
            <a:r>
              <a:rPr lang="en-US" b="1" dirty="0">
                <a:solidFill>
                  <a:srgbClr val="FF0000"/>
                </a:solidFill>
              </a:rPr>
              <a:t>Word2Vec</a:t>
            </a:r>
          </a:p>
          <a:p>
            <a:pPr lvl="1"/>
            <a:r>
              <a:rPr lang="en-US" b="1" dirty="0"/>
              <a:t>I. The Goal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II. Implementation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Reminder : </a:t>
            </a:r>
          </a:p>
          <a:p>
            <a:pPr lvl="3"/>
            <a:r>
              <a:rPr lang="en-US" b="1" dirty="0"/>
              <a:t>Linear Regression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Cost Function</a:t>
            </a:r>
          </a:p>
          <a:p>
            <a:pPr lvl="3"/>
            <a:r>
              <a:rPr lang="en-US" b="1" dirty="0"/>
              <a:t>Neural Network</a:t>
            </a:r>
          </a:p>
          <a:p>
            <a:pPr lvl="3"/>
            <a:r>
              <a:rPr lang="en-US" b="1" dirty="0"/>
              <a:t>Entrainment of the Network</a:t>
            </a:r>
          </a:p>
          <a:p>
            <a:pPr marL="1371600" lvl="3" indent="0">
              <a:buNone/>
            </a:pPr>
            <a:endParaRPr lang="en-US" b="1" dirty="0"/>
          </a:p>
          <a:p>
            <a:pPr lvl="2"/>
            <a:r>
              <a:rPr lang="en-US" b="1" dirty="0"/>
              <a:t>Skip-Gram (SG) / Continuous Bag Of Word (CBOW)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97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934F39-6898-4F37-AB7E-E31F0A0669AA}"/>
              </a:ext>
            </a:extLst>
          </p:cNvPr>
          <p:cNvSpPr txBox="1">
            <a:spLocks/>
          </p:cNvSpPr>
          <p:nvPr/>
        </p:nvSpPr>
        <p:spPr>
          <a:xfrm>
            <a:off x="688247" y="442704"/>
            <a:ext cx="70162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Error Function</a:t>
            </a:r>
          </a:p>
          <a:p>
            <a:pPr algn="ctr"/>
            <a:endParaRPr lang="en-US" dirty="0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78D0EC74-78A5-4864-9A1F-7800934F67E6}"/>
              </a:ext>
            </a:extLst>
          </p:cNvPr>
          <p:cNvGrpSpPr/>
          <p:nvPr/>
        </p:nvGrpSpPr>
        <p:grpSpPr>
          <a:xfrm>
            <a:off x="222203" y="2383924"/>
            <a:ext cx="5726313" cy="3783494"/>
            <a:chOff x="1771129" y="1428756"/>
            <a:chExt cx="5986432" cy="3815228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5258C939-7B4B-4DDC-B25C-1073500FA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1129" y="1523796"/>
              <a:ext cx="5546663" cy="3660797"/>
            </a:xfrm>
            <a:prstGeom prst="rect">
              <a:avLst/>
            </a:prstGeom>
          </p:spPr>
        </p:pic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C3DDBB4F-9EF3-49CA-82AF-AA47A0A0C69E}"/>
                </a:ext>
              </a:extLst>
            </p:cNvPr>
            <p:cNvSpPr txBox="1"/>
            <p:nvPr/>
          </p:nvSpPr>
          <p:spPr>
            <a:xfrm>
              <a:off x="3308989" y="1428756"/>
              <a:ext cx="420105" cy="578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C73D6786-6E98-4B34-AE08-1A5927B5036B}"/>
                </a:ext>
              </a:extLst>
            </p:cNvPr>
            <p:cNvSpPr txBox="1"/>
            <p:nvPr/>
          </p:nvSpPr>
          <p:spPr>
            <a:xfrm>
              <a:off x="7325407" y="4665636"/>
              <a:ext cx="432154" cy="578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pic>
        <p:nvPicPr>
          <p:cNvPr id="1026" name="Picture 2" descr="A gauche, on ne perd pas trop d'information. A droite on est trop éloignée de la réalité représentée par les points">
            <a:extLst>
              <a:ext uri="{FF2B5EF4-FFF2-40B4-BE49-F238E27FC236}">
                <a16:creationId xmlns:a16="http://schemas.microsoft.com/office/drawing/2014/main" id="{0331DA63-D137-4879-ADC7-4340D89EB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378244" y="2309951"/>
            <a:ext cx="6794074" cy="33970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99" y="1058361"/>
            <a:ext cx="6987701" cy="582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I.	</a:t>
            </a:r>
            <a:r>
              <a:rPr lang="fr-FR" sz="2800" dirty="0">
                <a:solidFill>
                  <a:srgbClr val="FF0000"/>
                </a:solidFill>
              </a:rPr>
              <a:t> Machine </a:t>
            </a:r>
            <a:r>
              <a:rPr lang="fr-FR" sz="2800" dirty="0" err="1">
                <a:solidFill>
                  <a:srgbClr val="FF0000"/>
                </a:solidFill>
              </a:rPr>
              <a:t>learning</a:t>
            </a:r>
            <a:r>
              <a:rPr lang="fr-FR" sz="2800" dirty="0">
                <a:solidFill>
                  <a:srgbClr val="FF0000"/>
                </a:solidFill>
              </a:rPr>
              <a:t> in Natural </a:t>
            </a:r>
            <a:r>
              <a:rPr lang="fr-FR" sz="2800" dirty="0" err="1">
                <a:solidFill>
                  <a:srgbClr val="FF0000"/>
                </a:solidFill>
              </a:rPr>
              <a:t>Language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Processing</a:t>
            </a:r>
            <a:endParaRPr lang="fr-FR" sz="2800" dirty="0">
              <a:solidFill>
                <a:srgbClr val="FF0000"/>
              </a:solidFill>
            </a:endParaRPr>
          </a:p>
          <a:p>
            <a:r>
              <a:rPr lang="fr-FR" b="1" dirty="0"/>
              <a:t>II.	 Word2Vec</a:t>
            </a:r>
          </a:p>
          <a:p>
            <a:r>
              <a:rPr lang="fr-FR" b="1" dirty="0"/>
              <a:t>III.	Transformers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51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119" y="196597"/>
            <a:ext cx="7016262" cy="1325563"/>
          </a:xfrm>
        </p:spPr>
        <p:txBody>
          <a:bodyPr/>
          <a:lstStyle/>
          <a:p>
            <a:pPr algn="ctr"/>
            <a:r>
              <a:rPr lang="en-US" dirty="0"/>
              <a:t>Error Function-- SSE</a:t>
            </a:r>
          </a:p>
        </p:txBody>
      </p:sp>
      <p:pic>
        <p:nvPicPr>
          <p:cNvPr id="122882" name="Picture 2" descr="https://www.kdnuggets.com/wp-content/uploads/prediction-erro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6407" y="2730383"/>
            <a:ext cx="5601761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32140" y="5412977"/>
            <a:ext cx="1004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Open Sans"/>
              </a:rPr>
              <a:t>Sum of Squared Errors (SSE) = ½ Sum (Actual House Price – Predicted House Price)</a:t>
            </a:r>
            <a:r>
              <a:rPr lang="en-US" i="0" baseline="30000" dirty="0">
                <a:solidFill>
                  <a:srgbClr val="111111"/>
                </a:solidFill>
                <a:effectLst/>
                <a:latin typeface="Open Sans"/>
              </a:rPr>
              <a:t>2</a:t>
            </a:r>
            <a:endParaRPr lang="en-US" i="0" dirty="0">
              <a:solidFill>
                <a:srgbClr val="111111"/>
              </a:solidFill>
              <a:effectLst/>
              <a:latin typeface="Open Sans"/>
            </a:endParaRPr>
          </a:p>
          <a:p>
            <a:r>
              <a:rPr lang="en-US" i="0" dirty="0">
                <a:solidFill>
                  <a:srgbClr val="111111"/>
                </a:solidFill>
                <a:effectLst/>
                <a:latin typeface="Open Sans"/>
              </a:rPr>
              <a:t>=  ½ Sum(Y – Ypred)</a:t>
            </a:r>
            <a:r>
              <a:rPr lang="en-US" i="0" baseline="30000" dirty="0">
                <a:solidFill>
                  <a:srgbClr val="111111"/>
                </a:solidFill>
                <a:effectLst/>
                <a:latin typeface="Open Sans"/>
              </a:rPr>
              <a:t>2</a:t>
            </a:r>
            <a:endParaRPr lang="en-US" i="0" dirty="0">
              <a:solidFill>
                <a:srgbClr val="111111"/>
              </a:solidFill>
              <a:effectLst/>
              <a:latin typeface="Open Sans"/>
            </a:endParaRPr>
          </a:p>
        </p:txBody>
      </p:sp>
      <p:pic>
        <p:nvPicPr>
          <p:cNvPr id="108546" name="Picture 2" descr="https://datavedas.com/wp-content/uploads/2018/04/image00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528" y="255736"/>
            <a:ext cx="3853717" cy="134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19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Bag-of-words</a:t>
            </a:r>
          </a:p>
          <a:p>
            <a:r>
              <a:rPr lang="en-US" b="1" dirty="0"/>
              <a:t>Word2Vec</a:t>
            </a:r>
          </a:p>
          <a:p>
            <a:pPr lvl="1"/>
            <a:r>
              <a:rPr lang="en-US" b="1" dirty="0"/>
              <a:t>I. The Goal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II. Implementation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Reminder : </a:t>
            </a:r>
          </a:p>
          <a:p>
            <a:pPr lvl="3"/>
            <a:r>
              <a:rPr lang="en-US" b="1" dirty="0"/>
              <a:t>Linear Regression</a:t>
            </a:r>
          </a:p>
          <a:p>
            <a:pPr lvl="3"/>
            <a:r>
              <a:rPr lang="en-US" b="1" dirty="0"/>
              <a:t>Cost Function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Neural Network</a:t>
            </a:r>
          </a:p>
          <a:p>
            <a:pPr lvl="3"/>
            <a:r>
              <a:rPr lang="en-US" b="1" dirty="0"/>
              <a:t>Entrainment of the Network</a:t>
            </a:r>
          </a:p>
          <a:p>
            <a:pPr marL="1371600" lvl="3" indent="0">
              <a:buNone/>
            </a:pPr>
            <a:endParaRPr lang="en-US" b="1" dirty="0"/>
          </a:p>
          <a:p>
            <a:pPr lvl="2"/>
            <a:r>
              <a:rPr lang="en-US" b="1" dirty="0"/>
              <a:t>Skip-Gram (SG) / Continuous Bag Of Word (CBOW)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2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C84234DA-8CAA-4DC8-81B6-4AC8A82D24E9}"/>
              </a:ext>
            </a:extLst>
          </p:cNvPr>
          <p:cNvGrpSpPr/>
          <p:nvPr/>
        </p:nvGrpSpPr>
        <p:grpSpPr>
          <a:xfrm>
            <a:off x="144345" y="2765079"/>
            <a:ext cx="4778653" cy="3045496"/>
            <a:chOff x="1771129" y="1428756"/>
            <a:chExt cx="5986432" cy="3815228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DCE4CF9B-CAAB-4D07-A4C3-E7BFA3631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1129" y="1523796"/>
              <a:ext cx="5546663" cy="3660797"/>
            </a:xfrm>
            <a:prstGeom prst="rect">
              <a:avLst/>
            </a:prstGeom>
          </p:spPr>
        </p:pic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9905D5D2-7FC2-41C6-9285-F647FBE042F4}"/>
                </a:ext>
              </a:extLst>
            </p:cNvPr>
            <p:cNvSpPr txBox="1"/>
            <p:nvPr/>
          </p:nvSpPr>
          <p:spPr>
            <a:xfrm>
              <a:off x="3308989" y="1428756"/>
              <a:ext cx="420105" cy="578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855FF2EE-C669-4FAC-AAE1-C58AD81DECB9}"/>
                </a:ext>
              </a:extLst>
            </p:cNvPr>
            <p:cNvSpPr txBox="1"/>
            <p:nvPr/>
          </p:nvSpPr>
          <p:spPr>
            <a:xfrm>
              <a:off x="7325407" y="4665636"/>
              <a:ext cx="432154" cy="578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pic>
        <p:nvPicPr>
          <p:cNvPr id="6" name="Picture 4" descr="latex-image-1.pdf">
            <a:extLst>
              <a:ext uri="{FF2B5EF4-FFF2-40B4-BE49-F238E27FC236}">
                <a16:creationId xmlns:a16="http://schemas.microsoft.com/office/drawing/2014/main" id="{6E66F484-3703-481E-B3E6-A6F94B0E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3" y="5875378"/>
            <a:ext cx="2527300" cy="368300"/>
          </a:xfrm>
          <a:prstGeom prst="rect">
            <a:avLst/>
          </a:prstGeom>
        </p:spPr>
      </p:pic>
      <p:sp>
        <p:nvSpPr>
          <p:cNvPr id="7" name="Flèche : courbe vers le bas 6">
            <a:extLst>
              <a:ext uri="{FF2B5EF4-FFF2-40B4-BE49-F238E27FC236}">
                <a16:creationId xmlns:a16="http://schemas.microsoft.com/office/drawing/2014/main" id="{97BB8071-7A55-4C4A-94E2-729099A947E3}"/>
              </a:ext>
            </a:extLst>
          </p:cNvPr>
          <p:cNvSpPr/>
          <p:nvPr/>
        </p:nvSpPr>
        <p:spPr>
          <a:xfrm>
            <a:off x="3709644" y="1565201"/>
            <a:ext cx="3713259" cy="92235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622D8AF-1435-4E51-8B99-0F00A9313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098" y="2931489"/>
            <a:ext cx="5216718" cy="283167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788323" y="54235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990481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cdn.information-management.com/media/newspics/021208_jones_fig_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39637"/>
            <a:ext cx="5336194" cy="425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724" y="116960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he-IL" dirty="0"/>
              <a:t> פתרון: רשת נוירונים </a:t>
            </a:r>
            <a:r>
              <a:rPr lang="en-US" dirty="0"/>
              <a:t>Neural network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4994" y="1447800"/>
            <a:ext cx="3350607" cy="4572000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היה לנו נוירון בודד וקלט</a:t>
            </a:r>
          </a:p>
          <a:p>
            <a:pPr algn="r" rtl="1"/>
            <a:r>
              <a:rPr lang="he-IL" sz="2400" dirty="0"/>
              <a:t>נוסיף עוד נוירון (או יותר) לשכבת הפלט</a:t>
            </a:r>
          </a:p>
          <a:p>
            <a:pPr algn="r" rtl="1"/>
            <a:r>
              <a:rPr lang="he-IL" sz="2400" dirty="0"/>
              <a:t>נוסיף שכבת ביניים אחת (לפחות)</a:t>
            </a:r>
          </a:p>
          <a:p>
            <a:pPr algn="r" rtl="1"/>
            <a:r>
              <a:rPr lang="he-IL" sz="2400" dirty="0"/>
              <a:t>קיבלנו רשת נוירונים</a:t>
            </a:r>
            <a:endParaRPr lang="en-US" sz="2400" dirty="0"/>
          </a:p>
          <a:p>
            <a:pPr algn="r" rtl="1"/>
            <a:endParaRPr lang="en-US" sz="2400" dirty="0"/>
          </a:p>
          <a:p>
            <a:pPr algn="r" rtl="1"/>
            <a:r>
              <a:rPr lang="he-IL" sz="2400" dirty="0"/>
              <a:t>ברשת הזאת כל הנוירונים מחוברים זה לזה (נראה אח"כ מבנים אחרים)</a:t>
            </a:r>
            <a:endParaRPr lang="en-US" sz="2400" dirty="0"/>
          </a:p>
        </p:txBody>
      </p:sp>
      <p:pic>
        <p:nvPicPr>
          <p:cNvPr id="5" name="Picture 4" descr="http://cdn.information-management.com/media/newspics/021208_jones_fig_M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" r="83182"/>
          <a:stretch/>
        </p:blipFill>
        <p:spPr bwMode="auto">
          <a:xfrm>
            <a:off x="1828801" y="1935971"/>
            <a:ext cx="897467" cy="395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dn.information-management.com/media/newspics/021208_jones_fig_M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/>
          <a:stretch/>
        </p:blipFill>
        <p:spPr bwMode="auto">
          <a:xfrm>
            <a:off x="5342467" y="1639637"/>
            <a:ext cx="1822527" cy="425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dn.information-management.com/media/newspics/021208_jones_fig_M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26393" b="50000"/>
          <a:stretch/>
        </p:blipFill>
        <p:spPr bwMode="auto">
          <a:xfrm>
            <a:off x="5342468" y="2762809"/>
            <a:ext cx="1822527" cy="100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9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Bag-of-words</a:t>
            </a:r>
          </a:p>
          <a:p>
            <a:r>
              <a:rPr lang="en-US" b="1" dirty="0">
                <a:solidFill>
                  <a:srgbClr val="FF0000"/>
                </a:solidFill>
              </a:rPr>
              <a:t>Word2Vec</a:t>
            </a:r>
          </a:p>
          <a:p>
            <a:pPr lvl="1"/>
            <a:r>
              <a:rPr lang="en-US" b="1" dirty="0"/>
              <a:t>I. The Goal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II. Implementation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Reminder : </a:t>
            </a:r>
          </a:p>
          <a:p>
            <a:pPr lvl="3"/>
            <a:r>
              <a:rPr lang="en-US" b="1" dirty="0"/>
              <a:t>Linear Regression</a:t>
            </a:r>
          </a:p>
          <a:p>
            <a:pPr lvl="3"/>
            <a:r>
              <a:rPr lang="en-US" b="1" dirty="0"/>
              <a:t>Cost Function</a:t>
            </a:r>
          </a:p>
          <a:p>
            <a:pPr lvl="3"/>
            <a:r>
              <a:rPr lang="en-US" b="1" dirty="0"/>
              <a:t>Neural Network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Entrainment of the Network</a:t>
            </a:r>
          </a:p>
          <a:p>
            <a:pPr marL="1371600" lvl="3" indent="0">
              <a:buNone/>
            </a:pPr>
            <a:endParaRPr lang="en-US" b="1" dirty="0"/>
          </a:p>
          <a:p>
            <a:pPr lvl="2"/>
            <a:r>
              <a:rPr lang="en-US" b="1" dirty="0"/>
              <a:t>Skip-Gram (SG) / Continuous Bag Of Word (CBOW)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52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6250" y="281709"/>
            <a:ext cx="9357124" cy="1179529"/>
          </a:xfrm>
        </p:spPr>
        <p:txBody>
          <a:bodyPr>
            <a:normAutofit/>
          </a:bodyPr>
          <a:lstStyle/>
          <a:p>
            <a:r>
              <a:rPr lang="en-US" sz="4800" dirty="0"/>
              <a:t>Forward Propagation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5330185" y="386502"/>
            <a:ext cx="6807386" cy="58717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1" name="Ink 60"/>
              <p14:cNvContentPartPr/>
              <p14:nvPr/>
            </p14:nvContentPartPr>
            <p14:xfrm>
              <a:off x="7140806" y="4285389"/>
              <a:ext cx="139680" cy="2826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4966" y="4271349"/>
                <a:ext cx="171000" cy="312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9" y="2467362"/>
            <a:ext cx="6328954" cy="642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9" y="4797620"/>
            <a:ext cx="6693617" cy="365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8418446" y="1682229"/>
              <a:ext cx="1704857" cy="412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01527" y="1673229"/>
                <a:ext cx="1733655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6748046" y="2886429"/>
              <a:ext cx="1529640" cy="4179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2566" y="2868069"/>
                <a:ext cx="156348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/>
              <p14:cNvContentPartPr/>
              <p14:nvPr/>
            </p14:nvContentPartPr>
            <p14:xfrm>
              <a:off x="8445086" y="3322389"/>
              <a:ext cx="1141920" cy="6253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8526" y="3304029"/>
                <a:ext cx="11772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/>
              <p14:cNvContentPartPr/>
              <p14:nvPr/>
            </p14:nvContentPartPr>
            <p14:xfrm>
              <a:off x="7399646" y="4382949"/>
              <a:ext cx="131040" cy="171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7406" y="4363869"/>
                <a:ext cx="1623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/>
              <p14:cNvContentPartPr/>
              <p14:nvPr/>
            </p14:nvContentPartPr>
            <p14:xfrm>
              <a:off x="8981897" y="2148429"/>
              <a:ext cx="2785989" cy="2649191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70017" y="2130429"/>
                <a:ext cx="2814788" cy="2686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/>
              <p14:cNvContentPartPr/>
              <p14:nvPr/>
            </p14:nvContentPartPr>
            <p14:xfrm>
              <a:off x="10770737" y="3300789"/>
              <a:ext cx="996429" cy="273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754178" y="3282429"/>
                <a:ext cx="1031707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/>
              <p14:cNvContentPartPr/>
              <p14:nvPr/>
            </p14:nvContentPartPr>
            <p14:xfrm>
              <a:off x="7065926" y="942789"/>
              <a:ext cx="2213897" cy="6325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47567" y="922629"/>
                <a:ext cx="2252415" cy="671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609611" y="6032412"/>
            <a:ext cx="494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1"/>
              </a:rPr>
              <a:t>https://www.youtube.com/watch?v=lGLto9Xd7bU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0667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569" y="930874"/>
            <a:ext cx="3515526" cy="42094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18430" y="6311900"/>
            <a:ext cx="495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https://www.youtube.com/watch?v=GJXKOrqZauk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569" y="133414"/>
            <a:ext cx="3540258" cy="8468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030" y="1624505"/>
            <a:ext cx="4398001" cy="43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Bag-of-words</a:t>
            </a:r>
          </a:p>
          <a:p>
            <a:r>
              <a:rPr lang="en-US" b="1" dirty="0">
                <a:solidFill>
                  <a:srgbClr val="FF0000"/>
                </a:solidFill>
              </a:rPr>
              <a:t>Word2Vec</a:t>
            </a:r>
          </a:p>
          <a:p>
            <a:pPr lvl="1"/>
            <a:r>
              <a:rPr lang="en-US" b="1" dirty="0"/>
              <a:t>I. The Goal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II. Implementation</a:t>
            </a:r>
          </a:p>
          <a:p>
            <a:pPr lvl="2"/>
            <a:r>
              <a:rPr lang="en-US" b="1" dirty="0"/>
              <a:t>Reminder : </a:t>
            </a:r>
          </a:p>
          <a:p>
            <a:pPr lvl="3"/>
            <a:r>
              <a:rPr lang="en-US" b="1" dirty="0"/>
              <a:t>Linear Regression</a:t>
            </a:r>
          </a:p>
          <a:p>
            <a:pPr lvl="3"/>
            <a:r>
              <a:rPr lang="en-US" b="1" dirty="0"/>
              <a:t>Cost Function</a:t>
            </a:r>
          </a:p>
          <a:p>
            <a:pPr lvl="3"/>
            <a:r>
              <a:rPr lang="en-US" b="1" dirty="0"/>
              <a:t>Neural Network</a:t>
            </a:r>
          </a:p>
          <a:p>
            <a:pPr lvl="3"/>
            <a:r>
              <a:rPr lang="en-US" b="1" dirty="0"/>
              <a:t>Entrainment of the Network</a:t>
            </a:r>
          </a:p>
          <a:p>
            <a:pPr marL="1371600" lvl="3" indent="0">
              <a:buNone/>
            </a:pPr>
            <a:endParaRPr lang="en-US" b="1" dirty="0"/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Continuous Bag Of Word (CBOW) / Skip-Gram (SG) 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67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Continuous Bag Of Word (CBOW) / Skip-Gram (SG) </a:t>
            </a:r>
            <a:br>
              <a:rPr lang="en-US" b="1" dirty="0"/>
            </a:b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1967706"/>
            <a:ext cx="9515475" cy="4067175"/>
          </a:xfrm>
        </p:spPr>
      </p:pic>
    </p:spTree>
    <p:extLst>
      <p:ext uri="{BB962C8B-B14F-4D97-AF65-F5344CB8AC3E}">
        <p14:creationId xmlns:p14="http://schemas.microsoft.com/office/powerpoint/2010/main" val="329098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Continuous Bag Of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040" y="1773852"/>
            <a:ext cx="10233800" cy="4351338"/>
          </a:xfrm>
        </p:spPr>
        <p:txBody>
          <a:bodyPr/>
          <a:lstStyle/>
          <a:p>
            <a:r>
              <a:rPr lang="en-US" dirty="0"/>
              <a:t>Pineapples are </a:t>
            </a:r>
            <a:r>
              <a:rPr lang="en-US" dirty="0">
                <a:solidFill>
                  <a:srgbClr val="FF0000"/>
                </a:solidFill>
              </a:rPr>
              <a:t>spikey</a:t>
            </a:r>
            <a:r>
              <a:rPr lang="en-US" dirty="0"/>
              <a:t> and yellow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Context		Target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125" y="1690688"/>
            <a:ext cx="5257800" cy="4552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5964" y="1690688"/>
            <a:ext cx="5004261" cy="67843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43200" y="1690687"/>
            <a:ext cx="2177935" cy="67843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7862" y="1690687"/>
            <a:ext cx="953193" cy="67843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186247" y="2552007"/>
            <a:ext cx="290946" cy="7897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477193" y="2552007"/>
            <a:ext cx="338051" cy="825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477193" y="2610196"/>
            <a:ext cx="2078182" cy="7495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77193" y="2610195"/>
            <a:ext cx="3050771" cy="767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949237" y="2579025"/>
            <a:ext cx="813956" cy="780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42EA427-AD4B-4F37-A77A-4657E8DFB83D}"/>
              </a:ext>
            </a:extLst>
          </p:cNvPr>
          <p:cNvSpPr txBox="1">
            <a:spLocks/>
          </p:cNvSpPr>
          <p:nvPr/>
        </p:nvSpPr>
        <p:spPr>
          <a:xfrm>
            <a:off x="1627019" y="4504530"/>
            <a:ext cx="31301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Explosion : 8 points 14">
            <a:extLst>
              <a:ext uri="{FF2B5EF4-FFF2-40B4-BE49-F238E27FC236}">
                <a16:creationId xmlns:a16="http://schemas.microsoft.com/office/drawing/2014/main" id="{01A2AC79-5428-465E-8986-76201F4472E0}"/>
              </a:ext>
            </a:extLst>
          </p:cNvPr>
          <p:cNvSpPr/>
          <p:nvPr/>
        </p:nvSpPr>
        <p:spPr>
          <a:xfrm>
            <a:off x="868916" y="3760839"/>
            <a:ext cx="5294735" cy="3097161"/>
          </a:xfrm>
          <a:prstGeom prst="irregularSeal1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rgbClr val="FF0000"/>
                </a:solidFill>
              </a:rPr>
              <a:t>BIG Data</a:t>
            </a:r>
            <a:endParaRPr lang="fr-FR" sz="5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19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0CACD-49E5-4FDD-B883-B0D51F49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625"/>
            <a:ext cx="10515600" cy="788778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Part 1</a:t>
            </a:r>
            <a:r>
              <a:rPr lang="he-IL" sz="3600" dirty="0"/>
              <a:t> </a:t>
            </a:r>
            <a:r>
              <a:rPr lang="fr-FR" sz="3600" dirty="0"/>
              <a:t> Machine </a:t>
            </a:r>
            <a:r>
              <a:rPr lang="fr-FR" sz="3600" dirty="0" err="1"/>
              <a:t>learning</a:t>
            </a:r>
            <a:r>
              <a:rPr lang="fr-FR" sz="3600" dirty="0"/>
              <a:t> in Natural </a:t>
            </a:r>
            <a:r>
              <a:rPr lang="fr-FR" sz="3600" dirty="0" err="1"/>
              <a:t>Language</a:t>
            </a:r>
            <a:r>
              <a:rPr lang="fr-FR" sz="3600" dirty="0"/>
              <a:t> </a:t>
            </a:r>
            <a:r>
              <a:rPr lang="fr-FR" sz="3600" dirty="0" err="1"/>
              <a:t>Processing</a:t>
            </a:r>
            <a:endParaRPr lang="fr-FR" sz="3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ADEE34-A0A5-40B6-AD6B-0D61D27BC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3A5271-2761-4BC8-83D1-945707380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4" y="1462156"/>
            <a:ext cx="11622156" cy="52699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76F3F1-D2ED-46F3-B471-043989693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478" y="1989150"/>
            <a:ext cx="1973539" cy="18753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B99D21-4B92-46B6-968A-9F0F058E8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13" y="4559694"/>
            <a:ext cx="6130683" cy="1714500"/>
          </a:xfrm>
          <a:prstGeom prst="rect">
            <a:avLst/>
          </a:prstGeom>
        </p:spPr>
      </p:pic>
      <p:pic>
        <p:nvPicPr>
          <p:cNvPr id="1026" name="Picture 2" descr="Résultat d’images pour ordinateur sourire">
            <a:extLst>
              <a:ext uri="{FF2B5EF4-FFF2-40B4-BE49-F238E27FC236}">
                <a16:creationId xmlns:a16="http://schemas.microsoft.com/office/drawing/2014/main" id="{6CDC1DBB-8A78-4D30-B48C-A5DDC4680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96" y="4559694"/>
            <a:ext cx="15621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621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Skip-Gram (SG)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704" y="1750810"/>
            <a:ext cx="10233800" cy="4351338"/>
          </a:xfrm>
        </p:spPr>
        <p:txBody>
          <a:bodyPr/>
          <a:lstStyle/>
          <a:p>
            <a:r>
              <a:rPr lang="en-US" dirty="0"/>
              <a:t>Pineapples are </a:t>
            </a:r>
            <a:r>
              <a:rPr lang="en-US" dirty="0">
                <a:solidFill>
                  <a:srgbClr val="FF0000"/>
                </a:solidFill>
              </a:rPr>
              <a:t>spikey</a:t>
            </a:r>
            <a:r>
              <a:rPr lang="en-US" dirty="0"/>
              <a:t> and yellow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Context		Target  </a:t>
            </a:r>
          </a:p>
        </p:txBody>
      </p:sp>
      <p:sp>
        <p:nvSpPr>
          <p:cNvPr id="6" name="Rectangle 5"/>
          <p:cNvSpPr/>
          <p:nvPr/>
        </p:nvSpPr>
        <p:spPr>
          <a:xfrm>
            <a:off x="955964" y="1690688"/>
            <a:ext cx="5004261" cy="67843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43200" y="1690687"/>
            <a:ext cx="2177935" cy="67843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7862" y="1690687"/>
            <a:ext cx="953193" cy="67843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186247" y="2552007"/>
            <a:ext cx="290946" cy="7897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477193" y="2552007"/>
            <a:ext cx="338051" cy="825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477193" y="2610196"/>
            <a:ext cx="2078182" cy="7495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77193" y="2610195"/>
            <a:ext cx="3050771" cy="767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949237" y="2579025"/>
            <a:ext cx="813956" cy="780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375" y="1597617"/>
            <a:ext cx="5582862" cy="4657725"/>
          </a:xfrm>
          <a:prstGeom prst="rect">
            <a:avLst/>
          </a:prstGeom>
        </p:spPr>
      </p:pic>
      <p:sp>
        <p:nvSpPr>
          <p:cNvPr id="13" name="Explosion : 8 points 12">
            <a:extLst>
              <a:ext uri="{FF2B5EF4-FFF2-40B4-BE49-F238E27FC236}">
                <a16:creationId xmlns:a16="http://schemas.microsoft.com/office/drawing/2014/main" id="{717FEF24-CCA2-4CC8-854E-73C4F5C4D413}"/>
              </a:ext>
            </a:extLst>
          </p:cNvPr>
          <p:cNvSpPr/>
          <p:nvPr/>
        </p:nvSpPr>
        <p:spPr>
          <a:xfrm>
            <a:off x="868916" y="3760839"/>
            <a:ext cx="5294735" cy="3097161"/>
          </a:xfrm>
          <a:prstGeom prst="irregularSeal1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SMALL Data</a:t>
            </a:r>
            <a:endParaRPr lang="fr-FR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4CC7B-1B7E-48B8-AA18-1A6A277B642A}"/>
              </a:ext>
            </a:extLst>
          </p:cNvPr>
          <p:cNvSpPr/>
          <p:nvPr/>
        </p:nvSpPr>
        <p:spPr>
          <a:xfrm>
            <a:off x="5670895" y="214685"/>
            <a:ext cx="6308276" cy="6278190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95873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Skip-Gram (SG) 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0407" y="1451999"/>
            <a:ext cx="5507365" cy="435133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64622" y="1808998"/>
            <a:ext cx="4838320" cy="489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Pineapples are </a:t>
            </a:r>
            <a:r>
              <a:rPr lang="en-US" sz="2400" dirty="0">
                <a:solidFill>
                  <a:srgbClr val="FF0000"/>
                </a:solidFill>
              </a:rPr>
              <a:t>spikey</a:t>
            </a:r>
            <a:r>
              <a:rPr lang="en-US" sz="2400" dirty="0"/>
              <a:t> and yellow	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Context		Target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					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894FFA-062E-4981-8948-87B47C04DAE7}"/>
              </a:ext>
            </a:extLst>
          </p:cNvPr>
          <p:cNvSpPr/>
          <p:nvPr/>
        </p:nvSpPr>
        <p:spPr>
          <a:xfrm>
            <a:off x="498764" y="1651111"/>
            <a:ext cx="4295873" cy="67843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A1F663-6502-405F-A02F-57D9967CCF3A}"/>
              </a:ext>
            </a:extLst>
          </p:cNvPr>
          <p:cNvSpPr/>
          <p:nvPr/>
        </p:nvSpPr>
        <p:spPr>
          <a:xfrm>
            <a:off x="1963970" y="1650932"/>
            <a:ext cx="1836753" cy="67843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70C79B-57E7-4F45-B15C-458BED4CD735}"/>
              </a:ext>
            </a:extLst>
          </p:cNvPr>
          <p:cNvSpPr/>
          <p:nvPr/>
        </p:nvSpPr>
        <p:spPr>
          <a:xfrm>
            <a:off x="2437317" y="1650932"/>
            <a:ext cx="806816" cy="67843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10">
            <a:extLst>
              <a:ext uri="{FF2B5EF4-FFF2-40B4-BE49-F238E27FC236}">
                <a16:creationId xmlns:a16="http://schemas.microsoft.com/office/drawing/2014/main" id="{A969E61D-1A77-4F1A-BD12-B17693E48F2B}"/>
              </a:ext>
            </a:extLst>
          </p:cNvPr>
          <p:cNvCxnSpPr/>
          <p:nvPr/>
        </p:nvCxnSpPr>
        <p:spPr>
          <a:xfrm flipH="1" flipV="1">
            <a:off x="1298367" y="2389494"/>
            <a:ext cx="290946" cy="7897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1">
            <a:extLst>
              <a:ext uri="{FF2B5EF4-FFF2-40B4-BE49-F238E27FC236}">
                <a16:creationId xmlns:a16="http://schemas.microsoft.com/office/drawing/2014/main" id="{EABE8F28-3B9E-4A6B-ADF0-AD7A2A31800F}"/>
              </a:ext>
            </a:extLst>
          </p:cNvPr>
          <p:cNvCxnSpPr/>
          <p:nvPr/>
        </p:nvCxnSpPr>
        <p:spPr>
          <a:xfrm flipV="1">
            <a:off x="1589313" y="2389494"/>
            <a:ext cx="338051" cy="825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3">
            <a:extLst>
              <a:ext uri="{FF2B5EF4-FFF2-40B4-BE49-F238E27FC236}">
                <a16:creationId xmlns:a16="http://schemas.microsoft.com/office/drawing/2014/main" id="{6EDAF960-1B68-45F0-B9C8-74F11624822B}"/>
              </a:ext>
            </a:extLst>
          </p:cNvPr>
          <p:cNvCxnSpPr/>
          <p:nvPr/>
        </p:nvCxnSpPr>
        <p:spPr>
          <a:xfrm flipV="1">
            <a:off x="1589313" y="2447683"/>
            <a:ext cx="2078182" cy="7495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7">
            <a:extLst>
              <a:ext uri="{FF2B5EF4-FFF2-40B4-BE49-F238E27FC236}">
                <a16:creationId xmlns:a16="http://schemas.microsoft.com/office/drawing/2014/main" id="{BCE9C537-B904-4131-995F-B85C99E4509A}"/>
              </a:ext>
            </a:extLst>
          </p:cNvPr>
          <p:cNvCxnSpPr/>
          <p:nvPr/>
        </p:nvCxnSpPr>
        <p:spPr>
          <a:xfrm flipV="1">
            <a:off x="1589313" y="2447682"/>
            <a:ext cx="3050771" cy="767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0">
            <a:extLst>
              <a:ext uri="{FF2B5EF4-FFF2-40B4-BE49-F238E27FC236}">
                <a16:creationId xmlns:a16="http://schemas.microsoft.com/office/drawing/2014/main" id="{EA9EF52C-44E1-46F2-A4D2-0A6DF64A88FF}"/>
              </a:ext>
            </a:extLst>
          </p:cNvPr>
          <p:cNvCxnSpPr/>
          <p:nvPr/>
        </p:nvCxnSpPr>
        <p:spPr>
          <a:xfrm flipH="1" flipV="1">
            <a:off x="3061357" y="2416512"/>
            <a:ext cx="813956" cy="780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615721F-14B3-496D-8FB2-EF99405D9D1C}"/>
              </a:ext>
            </a:extLst>
          </p:cNvPr>
          <p:cNvSpPr txBox="1">
            <a:spLocks/>
          </p:cNvSpPr>
          <p:nvPr/>
        </p:nvSpPr>
        <p:spPr>
          <a:xfrm>
            <a:off x="5850194" y="442453"/>
            <a:ext cx="5978012" cy="5889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3800" dirty="0">
                <a:solidFill>
                  <a:srgbClr val="00B050"/>
                </a:solidFill>
              </a:rPr>
              <a:t>Input : Target			Output: Context</a:t>
            </a:r>
          </a:p>
          <a:p>
            <a:pPr marL="0" indent="0">
              <a:buNone/>
            </a:pPr>
            <a:endParaRPr lang="en-US" sz="11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11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11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11200" dirty="0"/>
              <a:t>	 	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				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8034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09109" cy="84853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Skip-Gram (SG)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3628" y="1592825"/>
            <a:ext cx="8212566" cy="52651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190" y="1850792"/>
            <a:ext cx="3965948" cy="1349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chemeClr val="accent1"/>
                </a:solidFill>
              </a:rPr>
              <a:t>Example: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Natural </a:t>
            </a:r>
            <a:r>
              <a:rPr lang="en-US" sz="2400" dirty="0"/>
              <a:t>language processing and machine is fun exciting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4" y="2734887"/>
            <a:ext cx="6608652" cy="2576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5006909"/>
            <a:ext cx="9353205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		 	</a:t>
            </a:r>
            <a:r>
              <a:rPr lang="en-US" dirty="0" err="1"/>
              <a:t>Is_fruit</a:t>
            </a:r>
            <a:r>
              <a:rPr lang="en-US" dirty="0"/>
              <a:t>		</a:t>
            </a:r>
            <a:r>
              <a:rPr lang="en-US" dirty="0" err="1"/>
              <a:t>is_animal</a:t>
            </a:r>
            <a:r>
              <a:rPr lang="en-US" dirty="0"/>
              <a:t>		</a:t>
            </a:r>
            <a:r>
              <a:rPr lang="en-US" dirty="0" err="1"/>
              <a:t>is_eatable</a:t>
            </a:r>
            <a:endParaRPr lang="en-US" dirty="0"/>
          </a:p>
          <a:p>
            <a:r>
              <a:rPr lang="en-US" dirty="0"/>
              <a:t>Apple		[	0.9	,	0.01	,	1		]</a:t>
            </a:r>
          </a:p>
          <a:p>
            <a:r>
              <a:rPr lang="en-US" dirty="0"/>
              <a:t>Mango		[	0.85	,	0.02	,	1		]</a:t>
            </a:r>
          </a:p>
          <a:p>
            <a:r>
              <a:rPr lang="en-US" dirty="0"/>
              <a:t>Elephant 		[	0.1	,	0.9	,	1		]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D9F9C880-2E92-4529-8746-5B2D28AE8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33" y="3153170"/>
            <a:ext cx="5294735" cy="36077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118AD2A8-19B5-4637-B69F-052D49232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754" y="2988086"/>
            <a:ext cx="5783883" cy="227148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A5A610-7676-4401-9389-7B3A5DC3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632" y="1782873"/>
            <a:ext cx="5818122" cy="443684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Explosion : 8 points 14">
            <a:extLst>
              <a:ext uri="{FF2B5EF4-FFF2-40B4-BE49-F238E27FC236}">
                <a16:creationId xmlns:a16="http://schemas.microsoft.com/office/drawing/2014/main" id="{25735ECC-5B85-419F-8ABC-B44455E40531}"/>
              </a:ext>
            </a:extLst>
          </p:cNvPr>
          <p:cNvSpPr/>
          <p:nvPr/>
        </p:nvSpPr>
        <p:spPr>
          <a:xfrm>
            <a:off x="-569218" y="0"/>
            <a:ext cx="5294735" cy="3097161"/>
          </a:xfrm>
          <a:prstGeom prst="irregularSeal1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rgbClr val="FF0000"/>
                </a:solidFill>
              </a:rPr>
              <a:t>Similarity</a:t>
            </a:r>
            <a:endParaRPr lang="fr-FR" sz="5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7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-0.13855 0.1157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I.	</a:t>
            </a:r>
            <a:r>
              <a:rPr lang="fr-FR" sz="2800" dirty="0">
                <a:solidFill>
                  <a:schemeClr val="tx1"/>
                </a:solidFill>
              </a:rPr>
              <a:t> Machine </a:t>
            </a:r>
            <a:r>
              <a:rPr lang="fr-FR" sz="2800" dirty="0" err="1">
                <a:solidFill>
                  <a:schemeClr val="tx1"/>
                </a:solidFill>
              </a:rPr>
              <a:t>learning</a:t>
            </a:r>
            <a:r>
              <a:rPr lang="fr-FR" sz="2800" dirty="0">
                <a:solidFill>
                  <a:schemeClr val="tx1"/>
                </a:solidFill>
              </a:rPr>
              <a:t> in Natural </a:t>
            </a:r>
            <a:r>
              <a:rPr lang="fr-FR" sz="2800" dirty="0" err="1">
                <a:solidFill>
                  <a:schemeClr val="tx1"/>
                </a:solidFill>
              </a:rPr>
              <a:t>Language</a:t>
            </a:r>
            <a:r>
              <a:rPr lang="fr-FR" sz="2800" dirty="0">
                <a:solidFill>
                  <a:schemeClr val="tx1"/>
                </a:solidFill>
              </a:rPr>
              <a:t> </a:t>
            </a:r>
            <a:r>
              <a:rPr lang="fr-FR" sz="2800" dirty="0" err="1">
                <a:solidFill>
                  <a:schemeClr val="tx1"/>
                </a:solidFill>
              </a:rPr>
              <a:t>Processing</a:t>
            </a:r>
            <a:endParaRPr lang="fr-FR" sz="2800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II.	 Word2Vec</a:t>
            </a:r>
          </a:p>
          <a:p>
            <a:r>
              <a:rPr lang="fr-FR" b="1" dirty="0">
                <a:solidFill>
                  <a:srgbClr val="FF0000"/>
                </a:solidFill>
              </a:rPr>
              <a:t>III.	Transformers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2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3FCD63-3DF0-4A14-A8E5-9FDA4F0AE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fr-FR" sz="7200" dirty="0">
                <a:solidFill>
                  <a:srgbClr val="FFFFFF"/>
                </a:solidFill>
              </a:rPr>
              <a:t>Part 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05EA3C-DC31-4C75-ACD7-6E176F19E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fr-FR" sz="60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956449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A5B92-A750-4D26-86A0-98248124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More efficient of Word2vec is it possible 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106F5B8-1DE5-486A-B424-38D1CF7EE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9102" y="1157214"/>
            <a:ext cx="8041721" cy="45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62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66D05E15-9060-4194-BB80-9A2F37DE6C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848386"/>
              </p:ext>
            </p:extLst>
          </p:nvPr>
        </p:nvGraphicFramePr>
        <p:xfrm>
          <a:off x="251790" y="288897"/>
          <a:ext cx="11940210" cy="448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F21DE13F-5580-4ADB-A1D3-BA89F803781A}"/>
              </a:ext>
            </a:extLst>
          </p:cNvPr>
          <p:cNvSpPr txBox="1"/>
          <p:nvPr/>
        </p:nvSpPr>
        <p:spPr>
          <a:xfrm>
            <a:off x="3495922" y="5163235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 </a:t>
            </a:r>
            <a:r>
              <a:rPr lang="en-US" dirty="0">
                <a:solidFill>
                  <a:schemeClr val="accent1"/>
                </a:solidFill>
              </a:rPr>
              <a:t>“John likes Mary”</a:t>
            </a:r>
            <a:r>
              <a:rPr lang="en-US" dirty="0"/>
              <a:t> ~= </a:t>
            </a:r>
            <a:r>
              <a:rPr lang="en-US" dirty="0">
                <a:solidFill>
                  <a:schemeClr val="accent6"/>
                </a:solidFill>
              </a:rPr>
              <a:t>“Mary likes John”</a:t>
            </a:r>
          </a:p>
        </p:txBody>
      </p:sp>
    </p:spTree>
    <p:extLst>
      <p:ext uri="{BB962C8B-B14F-4D97-AF65-F5344CB8AC3E}">
        <p14:creationId xmlns:p14="http://schemas.microsoft.com/office/powerpoint/2010/main" val="2179716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Transformers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Transformers structure</a:t>
            </a:r>
          </a:p>
          <a:p>
            <a:r>
              <a:rPr lang="en-US" b="1" dirty="0">
                <a:solidFill>
                  <a:schemeClr val="tx1"/>
                </a:solidFill>
              </a:rPr>
              <a:t>The encoder:</a:t>
            </a:r>
          </a:p>
          <a:p>
            <a:pPr lvl="1"/>
            <a:r>
              <a:rPr lang="fr-FR" sz="2400" dirty="0"/>
              <a:t>Input </a:t>
            </a:r>
            <a:r>
              <a:rPr lang="fr-FR" sz="2400" dirty="0" err="1"/>
              <a:t>Embedding</a:t>
            </a:r>
            <a:endParaRPr lang="fr-FR" sz="2400" dirty="0"/>
          </a:p>
          <a:p>
            <a:pPr lvl="1"/>
            <a:r>
              <a:rPr lang="fr-FR" sz="2400" dirty="0" err="1"/>
              <a:t>Positional</a:t>
            </a:r>
            <a:r>
              <a:rPr lang="fr-FR" sz="2400" dirty="0"/>
              <a:t> </a:t>
            </a:r>
            <a:r>
              <a:rPr lang="fr-FR" sz="2400" dirty="0" err="1"/>
              <a:t>Encoding</a:t>
            </a:r>
            <a:endParaRPr lang="fr-FR" sz="2400" dirty="0"/>
          </a:p>
          <a:p>
            <a:pPr lvl="1"/>
            <a:r>
              <a:rPr lang="fr-FR" sz="2400" dirty="0"/>
              <a:t>Multi-Head Attention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&amp; </a:t>
            </a:r>
            <a:r>
              <a:rPr lang="fr-FR" dirty="0" err="1"/>
              <a:t>Norm</a:t>
            </a:r>
            <a:endParaRPr lang="fr-FR" dirty="0"/>
          </a:p>
          <a:p>
            <a:pPr lvl="1"/>
            <a:r>
              <a:rPr lang="fr-FR" sz="2400" dirty="0" err="1"/>
              <a:t>Feed</a:t>
            </a:r>
            <a:r>
              <a:rPr lang="fr-FR" sz="2400" dirty="0"/>
              <a:t> </a:t>
            </a:r>
            <a:r>
              <a:rPr lang="fr-FR" sz="2400" dirty="0" err="1"/>
              <a:t>Forward</a:t>
            </a:r>
            <a:endParaRPr lang="fr-FR" sz="2400" dirty="0"/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The Decoder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3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Transformers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Transformers structure</a:t>
            </a:r>
          </a:p>
          <a:p>
            <a:r>
              <a:rPr lang="en-US" b="1" dirty="0">
                <a:solidFill>
                  <a:schemeClr val="tx1"/>
                </a:solidFill>
              </a:rPr>
              <a:t>The encoder:</a:t>
            </a:r>
          </a:p>
          <a:p>
            <a:pPr lvl="1"/>
            <a:r>
              <a:rPr lang="fr-FR" sz="2400" dirty="0"/>
              <a:t>Input </a:t>
            </a:r>
            <a:r>
              <a:rPr lang="fr-FR" sz="2400" dirty="0" err="1"/>
              <a:t>Embedding</a:t>
            </a:r>
            <a:endParaRPr lang="fr-FR" sz="2400" dirty="0"/>
          </a:p>
          <a:p>
            <a:pPr lvl="1"/>
            <a:r>
              <a:rPr lang="fr-FR" sz="2400" dirty="0" err="1"/>
              <a:t>Positional</a:t>
            </a:r>
            <a:r>
              <a:rPr lang="fr-FR" sz="2400" dirty="0"/>
              <a:t> </a:t>
            </a:r>
            <a:r>
              <a:rPr lang="fr-FR" sz="2400" dirty="0" err="1"/>
              <a:t>Encoding</a:t>
            </a:r>
            <a:endParaRPr lang="fr-FR" sz="2400" dirty="0"/>
          </a:p>
          <a:p>
            <a:pPr lvl="1"/>
            <a:r>
              <a:rPr lang="fr-FR" sz="2400" dirty="0"/>
              <a:t>Multi-Head Attention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&amp; </a:t>
            </a:r>
            <a:r>
              <a:rPr lang="fr-FR" dirty="0" err="1"/>
              <a:t>Norm</a:t>
            </a:r>
            <a:endParaRPr lang="fr-FR" dirty="0"/>
          </a:p>
          <a:p>
            <a:pPr lvl="1"/>
            <a:r>
              <a:rPr lang="fr-FR" sz="2400" dirty="0" err="1"/>
              <a:t>Feed</a:t>
            </a:r>
            <a:r>
              <a:rPr lang="fr-FR" sz="2400" dirty="0"/>
              <a:t> </a:t>
            </a:r>
            <a:r>
              <a:rPr lang="fr-FR" sz="2400" dirty="0" err="1"/>
              <a:t>Forward</a:t>
            </a:r>
            <a:endParaRPr lang="fr-FR" sz="2400" dirty="0"/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The Decoder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399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3ABD7FEA-C524-4D5E-81C1-3239F0523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83" y="222576"/>
            <a:ext cx="5178960" cy="10002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Transformers structure</a:t>
            </a:r>
          </a:p>
        </p:txBody>
      </p:sp>
      <p:pic>
        <p:nvPicPr>
          <p:cNvPr id="22" name="Espace réservé du contenu 8">
            <a:extLst>
              <a:ext uri="{FF2B5EF4-FFF2-40B4-BE49-F238E27FC236}">
                <a16:creationId xmlns:a16="http://schemas.microsoft.com/office/drawing/2014/main" id="{4196F058-6C7B-434B-A07E-E03A89F1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1" y="2786743"/>
            <a:ext cx="5457410" cy="3520029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3101E38-0FF1-403B-8EC6-2654951D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28" y="435057"/>
            <a:ext cx="6086189" cy="558408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D75EF207-8003-4845-B088-066B40725139}"/>
              </a:ext>
            </a:extLst>
          </p:cNvPr>
          <p:cNvSpPr/>
          <p:nvPr/>
        </p:nvSpPr>
        <p:spPr>
          <a:xfrm>
            <a:off x="6488264" y="1463040"/>
            <a:ext cx="2608027" cy="45560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6E2733B-30C7-494D-AEAA-34C61D8D88CD}"/>
              </a:ext>
            </a:extLst>
          </p:cNvPr>
          <p:cNvGrpSpPr/>
          <p:nvPr/>
        </p:nvGrpSpPr>
        <p:grpSpPr>
          <a:xfrm>
            <a:off x="4719040" y="899884"/>
            <a:ext cx="3538448" cy="1126312"/>
            <a:chOff x="0" y="2219614"/>
            <a:chExt cx="3538448" cy="11263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E8D732-F057-4566-87BB-31F3028C7B17}"/>
                </a:ext>
              </a:extLst>
            </p:cNvPr>
            <p:cNvSpPr/>
            <p:nvPr/>
          </p:nvSpPr>
          <p:spPr>
            <a:xfrm>
              <a:off x="0" y="2219614"/>
              <a:ext cx="3538448" cy="11263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048C95F-292F-404E-9879-1F8E74A16E3F}"/>
                </a:ext>
              </a:extLst>
            </p:cNvPr>
            <p:cNvSpPr txBox="1"/>
            <p:nvPr/>
          </p:nvSpPr>
          <p:spPr>
            <a:xfrm>
              <a:off x="0" y="2219614"/>
              <a:ext cx="3538448" cy="11263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>
                  <a:solidFill>
                    <a:srgbClr val="FF0000"/>
                  </a:solidFill>
                </a:rPr>
                <a:t>Encoder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1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F735D-0E00-44C3-8E7F-5B30F8D1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Several</a:t>
            </a:r>
            <a:r>
              <a:rPr lang="fr-FR" dirty="0"/>
              <a:t> Options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2F18C5-4DCE-4661-BC1C-77257AF7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8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 of </a:t>
            </a:r>
            <a:r>
              <a:rPr lang="fr-F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  <a:r>
              <a:rPr lang="fr-F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fr-F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randomally</a:t>
            </a:r>
            <a:r>
              <a:rPr lang="fr-F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endParaRPr lang="fr-F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 1       3       8      7   2     4      15     10    0    789    92     34    47  71   79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 – </a:t>
            </a:r>
            <a:r>
              <a:rPr lang="fr-F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idf</a:t>
            </a:r>
            <a:r>
              <a:rPr lang="fr-F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9C5F6B-18D6-432A-A5B3-883A3F6D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1713"/>
            <a:ext cx="10359887" cy="526994"/>
          </a:xfrm>
          <a:prstGeom prst="rect">
            <a:avLst/>
          </a:prstGeom>
        </p:spPr>
      </p:pic>
      <p:pic>
        <p:nvPicPr>
          <p:cNvPr id="2054" name="Picture 6" descr="Afficher l’image source">
            <a:extLst>
              <a:ext uri="{FF2B5EF4-FFF2-40B4-BE49-F238E27FC236}">
                <a16:creationId xmlns:a16="http://schemas.microsoft.com/office/drawing/2014/main" id="{DBE31AC3-67B8-498D-96B4-74A49967D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18" y="3878746"/>
            <a:ext cx="2204416" cy="220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3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Transformers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Transformers structure</a:t>
            </a:r>
          </a:p>
          <a:p>
            <a:r>
              <a:rPr lang="en-US" b="1" dirty="0">
                <a:solidFill>
                  <a:srgbClr val="FF0000"/>
                </a:solidFill>
              </a:rPr>
              <a:t>The encoder:</a:t>
            </a:r>
          </a:p>
          <a:p>
            <a:pPr lvl="1"/>
            <a:r>
              <a:rPr lang="fr-FR" sz="2400" dirty="0"/>
              <a:t>Input </a:t>
            </a:r>
            <a:r>
              <a:rPr lang="fr-FR" sz="2400" dirty="0" err="1"/>
              <a:t>Embedding</a:t>
            </a:r>
            <a:endParaRPr lang="fr-FR" sz="2400" dirty="0"/>
          </a:p>
          <a:p>
            <a:pPr lvl="1"/>
            <a:r>
              <a:rPr lang="fr-FR" sz="2400" dirty="0" err="1"/>
              <a:t>Positional</a:t>
            </a:r>
            <a:r>
              <a:rPr lang="fr-FR" sz="2400" dirty="0"/>
              <a:t> </a:t>
            </a:r>
            <a:r>
              <a:rPr lang="fr-FR" sz="2400" dirty="0" err="1"/>
              <a:t>Encoding</a:t>
            </a:r>
            <a:endParaRPr lang="fr-FR" sz="2400" dirty="0"/>
          </a:p>
          <a:p>
            <a:pPr lvl="1"/>
            <a:r>
              <a:rPr lang="fr-FR" sz="2400" dirty="0"/>
              <a:t>Multi-Head Attention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&amp; </a:t>
            </a:r>
            <a:r>
              <a:rPr lang="fr-FR" dirty="0" err="1"/>
              <a:t>Norm</a:t>
            </a:r>
            <a:endParaRPr lang="fr-FR" dirty="0"/>
          </a:p>
          <a:p>
            <a:pPr lvl="1"/>
            <a:r>
              <a:rPr lang="fr-FR" sz="2400" dirty="0" err="1"/>
              <a:t>Feed</a:t>
            </a:r>
            <a:r>
              <a:rPr lang="fr-FR" sz="2400" dirty="0"/>
              <a:t> </a:t>
            </a:r>
            <a:r>
              <a:rPr lang="fr-FR" sz="2400" dirty="0" err="1"/>
              <a:t>Forward</a:t>
            </a:r>
            <a:endParaRPr lang="fr-FR" sz="2400" dirty="0"/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The Decoder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40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BF1BF4-81BC-4BFC-90A4-6C28823E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encoder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2708302-B22A-40C8-BB10-E2963A4C2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9177" y="152"/>
            <a:ext cx="4556762" cy="66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73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Transformers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Transformers structure</a:t>
            </a:r>
          </a:p>
          <a:p>
            <a:r>
              <a:rPr lang="en-US" b="1" dirty="0">
                <a:solidFill>
                  <a:srgbClr val="FF0000"/>
                </a:solidFill>
              </a:rPr>
              <a:t>The encoder:</a:t>
            </a:r>
          </a:p>
          <a:p>
            <a:pPr lvl="1"/>
            <a:r>
              <a:rPr lang="fr-FR" sz="2400" dirty="0">
                <a:solidFill>
                  <a:srgbClr val="FF0000"/>
                </a:solidFill>
              </a:rPr>
              <a:t>Input </a:t>
            </a:r>
            <a:r>
              <a:rPr lang="fr-FR" sz="2400" dirty="0" err="1">
                <a:solidFill>
                  <a:srgbClr val="FF0000"/>
                </a:solidFill>
              </a:rPr>
              <a:t>Embedding</a:t>
            </a:r>
            <a:endParaRPr lang="fr-FR" sz="2400" dirty="0">
              <a:solidFill>
                <a:srgbClr val="FF0000"/>
              </a:solidFill>
            </a:endParaRPr>
          </a:p>
          <a:p>
            <a:pPr lvl="1"/>
            <a:r>
              <a:rPr lang="fr-FR" sz="2400" dirty="0" err="1"/>
              <a:t>Positional</a:t>
            </a:r>
            <a:r>
              <a:rPr lang="fr-FR" sz="2400" dirty="0"/>
              <a:t> </a:t>
            </a:r>
            <a:r>
              <a:rPr lang="fr-FR" sz="2400" dirty="0" err="1"/>
              <a:t>Encoding</a:t>
            </a:r>
            <a:endParaRPr lang="fr-FR" sz="2400" dirty="0"/>
          </a:p>
          <a:p>
            <a:pPr lvl="1"/>
            <a:r>
              <a:rPr lang="fr-FR" sz="2400" dirty="0"/>
              <a:t>Multi-Head Attention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&amp; </a:t>
            </a:r>
            <a:r>
              <a:rPr lang="fr-FR" dirty="0" err="1"/>
              <a:t>Norm</a:t>
            </a:r>
            <a:endParaRPr lang="fr-FR" dirty="0"/>
          </a:p>
          <a:p>
            <a:pPr lvl="1"/>
            <a:r>
              <a:rPr lang="fr-FR" sz="2400" dirty="0" err="1"/>
              <a:t>Feed</a:t>
            </a:r>
            <a:r>
              <a:rPr lang="fr-FR" sz="2400" dirty="0"/>
              <a:t> </a:t>
            </a:r>
            <a:r>
              <a:rPr lang="fr-FR" sz="2400" dirty="0" err="1"/>
              <a:t>Forward</a:t>
            </a:r>
            <a:endParaRPr lang="fr-FR" sz="2400" dirty="0"/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The Decoder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198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3C8E640A-EA76-4AAC-A392-FC1308B42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2" y="5553621"/>
            <a:ext cx="7276270" cy="34087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B2A6AA8C-42C3-452A-A2B9-56AE8BA07260}"/>
              </a:ext>
            </a:extLst>
          </p:cNvPr>
          <p:cNvSpPr txBox="1">
            <a:spLocks/>
          </p:cNvSpPr>
          <p:nvPr/>
        </p:nvSpPr>
        <p:spPr>
          <a:xfrm>
            <a:off x="1416998" y="2106985"/>
            <a:ext cx="5653110" cy="1674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S</a:t>
            </a:r>
            <a:r>
              <a:rPr lang="fr-FR" sz="7200" dirty="0"/>
              <a:t>tep 1 : </a:t>
            </a:r>
          </a:p>
          <a:p>
            <a:r>
              <a:rPr lang="fr-FR" sz="7200" dirty="0"/>
              <a:t>Input </a:t>
            </a:r>
            <a:r>
              <a:rPr lang="fr-FR" sz="7200" dirty="0" err="1"/>
              <a:t>Embedding</a:t>
            </a:r>
            <a:endParaRPr lang="fr-FR" sz="7200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BA9B439-2C44-4678-806A-0CFCBF16C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35238" y="88976"/>
            <a:ext cx="4556762" cy="6680048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15D053C-D9BD-4E39-B3F1-3391F8554564}"/>
              </a:ext>
            </a:extLst>
          </p:cNvPr>
          <p:cNvSpPr/>
          <p:nvPr/>
        </p:nvSpPr>
        <p:spPr>
          <a:xfrm>
            <a:off x="9070133" y="6059083"/>
            <a:ext cx="2536466" cy="8945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54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579 L 0.00442 -0.161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D16B5D9-2465-4509-A465-4CC8EEA8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57" y="354275"/>
            <a:ext cx="7988299" cy="18142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D56C4CA-C87F-47B6-9276-C2807E4B5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56" y="2076655"/>
            <a:ext cx="7988299" cy="16546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C499A12-E5E8-4A92-9B5D-0E6F1E20D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214" y="3731284"/>
            <a:ext cx="8042582" cy="5023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7DEFF86-C6A7-49E7-828D-2EA5D3EC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4" y="4491645"/>
            <a:ext cx="9585103" cy="20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8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Transformers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Transformers structure</a:t>
            </a:r>
          </a:p>
          <a:p>
            <a:r>
              <a:rPr lang="en-US" b="1" dirty="0">
                <a:solidFill>
                  <a:srgbClr val="FF0000"/>
                </a:solidFill>
              </a:rPr>
              <a:t>The encoder: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Input </a:t>
            </a:r>
            <a:r>
              <a:rPr lang="fr-FR" sz="2400" dirty="0" err="1">
                <a:solidFill>
                  <a:schemeClr val="tx1"/>
                </a:solidFill>
              </a:rPr>
              <a:t>Embedding</a:t>
            </a:r>
            <a:endParaRPr lang="fr-FR" sz="2400" dirty="0">
              <a:solidFill>
                <a:schemeClr val="tx1"/>
              </a:solidFill>
            </a:endParaRPr>
          </a:p>
          <a:p>
            <a:pPr lvl="1"/>
            <a:r>
              <a:rPr lang="fr-FR" sz="2400" dirty="0" err="1">
                <a:solidFill>
                  <a:srgbClr val="FF0000"/>
                </a:solidFill>
              </a:rPr>
              <a:t>Positional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Encoding</a:t>
            </a:r>
            <a:endParaRPr lang="fr-FR" sz="2400" dirty="0">
              <a:solidFill>
                <a:srgbClr val="FF0000"/>
              </a:solidFill>
            </a:endParaRPr>
          </a:p>
          <a:p>
            <a:pPr lvl="1"/>
            <a:r>
              <a:rPr lang="fr-FR" sz="2400" dirty="0"/>
              <a:t>Multi-Head Attention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&amp; </a:t>
            </a:r>
            <a:r>
              <a:rPr lang="fr-FR" dirty="0" err="1"/>
              <a:t>Norm</a:t>
            </a:r>
            <a:endParaRPr lang="fr-FR" dirty="0"/>
          </a:p>
          <a:p>
            <a:pPr lvl="1"/>
            <a:r>
              <a:rPr lang="fr-FR" sz="2400" dirty="0" err="1"/>
              <a:t>Feed</a:t>
            </a:r>
            <a:r>
              <a:rPr lang="fr-FR" sz="2400" dirty="0"/>
              <a:t> </a:t>
            </a:r>
            <a:r>
              <a:rPr lang="fr-FR" sz="2400" dirty="0" err="1"/>
              <a:t>Forward</a:t>
            </a:r>
            <a:endParaRPr lang="fr-FR" sz="2400" dirty="0"/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The Decoder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82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8">
            <a:extLst>
              <a:ext uri="{FF2B5EF4-FFF2-40B4-BE49-F238E27FC236}">
                <a16:creationId xmlns:a16="http://schemas.microsoft.com/office/drawing/2014/main" id="{1DDDA68A-355F-4AD9-9217-C4A01E7B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238" y="88976"/>
            <a:ext cx="4556762" cy="668004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F60CD554-F569-40D0-AC57-5E22CDA7EACB}"/>
              </a:ext>
            </a:extLst>
          </p:cNvPr>
          <p:cNvSpPr/>
          <p:nvPr/>
        </p:nvSpPr>
        <p:spPr>
          <a:xfrm>
            <a:off x="9086036" y="4977706"/>
            <a:ext cx="2536466" cy="8945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7D61EAF-1501-45E0-A6F1-1CA3B35F4B0E}"/>
              </a:ext>
            </a:extLst>
          </p:cNvPr>
          <p:cNvSpPr txBox="1"/>
          <p:nvPr/>
        </p:nvSpPr>
        <p:spPr>
          <a:xfrm>
            <a:off x="1606725" y="1561386"/>
            <a:ext cx="67539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/>
              <a:t>S</a:t>
            </a:r>
            <a:r>
              <a:rPr lang="fr-FR" sz="7200" dirty="0"/>
              <a:t>tep 2 : </a:t>
            </a:r>
            <a:r>
              <a:rPr lang="fr-FR" sz="7200" dirty="0" err="1"/>
              <a:t>Positional</a:t>
            </a:r>
            <a:r>
              <a:rPr lang="fr-FR" sz="7200" dirty="0"/>
              <a:t> </a:t>
            </a:r>
            <a:r>
              <a:rPr lang="fr-FR" sz="7200" dirty="0" err="1"/>
              <a:t>Encoding</a:t>
            </a: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6882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-0.00139 L -0.00117 -0.11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A1FB8F-CD86-4CC3-B889-6F7319C7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33757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atin typeface="BookAntiqua"/>
              </a:rPr>
              <a:t>F</a:t>
            </a:r>
            <a:r>
              <a:rPr lang="en-US" sz="2800" b="0" i="0" u="none" strike="noStrike" baseline="0" dirty="0">
                <a:latin typeface="BookAntiqua"/>
              </a:rPr>
              <a:t>or the </a:t>
            </a:r>
            <a:r>
              <a:rPr lang="en-US" sz="2800" b="1" i="0" u="none" strike="noStrike" baseline="0" dirty="0">
                <a:latin typeface="BookAntiqua-Bold"/>
              </a:rPr>
              <a:t>positional encoding </a:t>
            </a:r>
            <a:r>
              <a:rPr lang="en-US" sz="2800" b="0" i="0" u="none" strike="noStrike" baseline="0" dirty="0">
                <a:latin typeface="BookAntiqua"/>
              </a:rPr>
              <a:t>(</a:t>
            </a:r>
            <a:r>
              <a:rPr lang="en-US" sz="2800" b="1" i="0" u="none" strike="noStrike" baseline="0" dirty="0">
                <a:latin typeface="BookAntiqua-Bold"/>
              </a:rPr>
              <a:t>PE</a:t>
            </a:r>
            <a:r>
              <a:rPr lang="en-US" sz="2800" b="0" i="0" u="none" strike="noStrike" baseline="0" dirty="0">
                <a:latin typeface="BookAntiqua"/>
              </a:rPr>
              <a:t>) for each position and each</a:t>
            </a:r>
            <a:br>
              <a:rPr lang="en-US" sz="2800" b="0" i="0" u="none" strike="noStrike" baseline="0" dirty="0">
                <a:latin typeface="BookAntiqua"/>
              </a:rPr>
            </a:br>
            <a:r>
              <a:rPr lang="en-US" sz="2800" b="0" i="0" u="none" strike="noStrike" baseline="0" dirty="0">
                <a:latin typeface="BookAntiqua"/>
              </a:rPr>
              <a:t>dimension </a:t>
            </a:r>
            <a:r>
              <a:rPr lang="en-US" sz="2800" b="0" i="1" u="none" strike="noStrike" baseline="0" dirty="0" err="1">
                <a:latin typeface="BookAntiqua-Italic"/>
              </a:rPr>
              <a:t>i</a:t>
            </a:r>
            <a:r>
              <a:rPr lang="en-US" sz="2800" b="0" i="1" u="none" strike="noStrike" baseline="0" dirty="0">
                <a:latin typeface="BookAntiqua-Italic"/>
              </a:rPr>
              <a:t> </a:t>
            </a:r>
            <a:r>
              <a:rPr lang="en-US" sz="2800" b="0" i="0" u="none" strike="noStrike" baseline="0" dirty="0">
                <a:latin typeface="BookAntiqua"/>
              </a:rPr>
              <a:t>of the </a:t>
            </a:r>
            <a:r>
              <a:rPr lang="en-US" sz="2800" b="0" i="1" u="none" strike="noStrike" baseline="0" dirty="0" err="1">
                <a:latin typeface="BookAntiqua-Italic"/>
              </a:rPr>
              <a:t>dmodel</a:t>
            </a:r>
            <a:r>
              <a:rPr lang="en-US" sz="2800" b="0" i="1" u="none" strike="noStrike" baseline="0" dirty="0">
                <a:latin typeface="BookAntiqua-Italic"/>
              </a:rPr>
              <a:t> </a:t>
            </a:r>
            <a:r>
              <a:rPr lang="en-US" sz="2800" b="0" i="0" u="none" strike="noStrike" baseline="0" dirty="0">
                <a:latin typeface="BookAntiqua"/>
              </a:rPr>
              <a:t>= 512 of the word embedding vector:</a:t>
            </a:r>
            <a:endParaRPr lang="fr-FR" sz="28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74B9BF-C892-4D50-9C58-A966A412F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29" y="1663133"/>
            <a:ext cx="5385428" cy="24734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26B13B-6C65-4C1C-AE16-EBEF507B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3" y="4654663"/>
            <a:ext cx="8639150" cy="16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86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74AAD1E-994B-4C53-AA88-207AA8667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176687"/>
            <a:ext cx="6965177" cy="4424341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66A84BA-EEBE-4B2E-8DCF-A9AA6EAE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96" y="4996543"/>
            <a:ext cx="8821615" cy="5334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8B80D2C-5B53-4E84-9902-5EB8B88C4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96" y="5820228"/>
            <a:ext cx="872001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4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Transformers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Transformers structure</a:t>
            </a:r>
          </a:p>
          <a:p>
            <a:r>
              <a:rPr lang="en-US" b="1" dirty="0">
                <a:solidFill>
                  <a:srgbClr val="FF0000"/>
                </a:solidFill>
              </a:rPr>
              <a:t>The encoder:</a:t>
            </a:r>
          </a:p>
          <a:p>
            <a:pPr lvl="1"/>
            <a:r>
              <a:rPr lang="fr-FR" sz="2400" dirty="0"/>
              <a:t>Input </a:t>
            </a:r>
            <a:r>
              <a:rPr lang="fr-FR" sz="2400" dirty="0" err="1"/>
              <a:t>Embedding</a:t>
            </a:r>
            <a:endParaRPr lang="fr-FR" sz="2400" dirty="0"/>
          </a:p>
          <a:p>
            <a:pPr lvl="1"/>
            <a:r>
              <a:rPr lang="fr-FR" sz="2400" dirty="0" err="1"/>
              <a:t>Positional</a:t>
            </a:r>
            <a:r>
              <a:rPr lang="fr-FR" sz="2400" dirty="0"/>
              <a:t> </a:t>
            </a:r>
            <a:r>
              <a:rPr lang="fr-FR" sz="2400" dirty="0" err="1"/>
              <a:t>Encoding</a:t>
            </a:r>
            <a:endParaRPr lang="fr-FR" sz="2400" dirty="0"/>
          </a:p>
          <a:p>
            <a:pPr lvl="1"/>
            <a:r>
              <a:rPr lang="fr-FR" sz="2400" dirty="0">
                <a:solidFill>
                  <a:srgbClr val="FF0000"/>
                </a:solidFill>
              </a:rPr>
              <a:t>Multi-Head Attention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&amp; </a:t>
            </a:r>
            <a:r>
              <a:rPr lang="fr-FR" dirty="0" err="1"/>
              <a:t>Norm</a:t>
            </a:r>
            <a:endParaRPr lang="fr-FR" dirty="0"/>
          </a:p>
          <a:p>
            <a:pPr lvl="1"/>
            <a:r>
              <a:rPr lang="fr-FR" sz="2400" dirty="0" err="1"/>
              <a:t>Feed</a:t>
            </a:r>
            <a:r>
              <a:rPr lang="fr-FR" sz="2400" dirty="0"/>
              <a:t> </a:t>
            </a:r>
            <a:r>
              <a:rPr lang="fr-FR" sz="2400" dirty="0" err="1"/>
              <a:t>Forward</a:t>
            </a:r>
            <a:endParaRPr lang="fr-FR" dirty="0"/>
          </a:p>
          <a:p>
            <a:r>
              <a:rPr lang="en-US" b="1" dirty="0">
                <a:solidFill>
                  <a:schemeClr val="tx1"/>
                </a:solidFill>
              </a:rPr>
              <a:t>The Decoder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6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401E09-F3E3-456D-B94C-1FEFB5EC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Explaination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E2D505A-BEB3-4630-BD87-82396F26D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425" y="1990725"/>
            <a:ext cx="5307496" cy="13255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A0A23"/>
                </a:solidFill>
                <a:effectLst/>
                <a:latin typeface="Lato" panose="020B0604020202020204" pitchFamily="34" charset="0"/>
              </a:rPr>
              <a:t>the ratio of number of times the word appears in a document compared to the total number of words in that document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EF1E3D2-E65E-414F-8EB1-EACDD15C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690934"/>
            <a:ext cx="3196352" cy="159817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AD0F8C-AC9C-4F75-B4A7-88BE22B1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501514"/>
            <a:ext cx="3317250" cy="11523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540D9E-C9B0-4BA5-8D76-6D8D3621D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979" y="4050154"/>
            <a:ext cx="5482932" cy="15305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AE74056-B38F-4D39-A0BE-8B21A9546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66291"/>
            <a:ext cx="40862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51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A7F4B-3EFE-4B2F-97EE-B2FE09E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554" y="401934"/>
            <a:ext cx="4976446" cy="5275385"/>
          </a:xfrm>
        </p:spPr>
        <p:txBody>
          <a:bodyPr>
            <a:noAutofit/>
          </a:bodyPr>
          <a:lstStyle/>
          <a:p>
            <a:r>
              <a:rPr lang="en-US" sz="7200" dirty="0"/>
              <a:t>S</a:t>
            </a:r>
            <a:r>
              <a:rPr lang="fr-FR" sz="7200" dirty="0"/>
              <a:t>tep 3 : </a:t>
            </a:r>
            <a:br>
              <a:rPr lang="fr-FR" sz="7200" dirty="0"/>
            </a:br>
            <a:r>
              <a:rPr lang="fr-FR" sz="7200" dirty="0"/>
              <a:t>Multi-Head</a:t>
            </a:r>
            <a:br>
              <a:rPr lang="fr-FR" sz="7200" dirty="0"/>
            </a:br>
            <a:r>
              <a:rPr lang="fr-FR" sz="7200" dirty="0"/>
              <a:t>Attention</a:t>
            </a:r>
          </a:p>
        </p:txBody>
      </p:sp>
      <p:pic>
        <p:nvPicPr>
          <p:cNvPr id="7" name="Espace réservé du contenu 8">
            <a:extLst>
              <a:ext uri="{FF2B5EF4-FFF2-40B4-BE49-F238E27FC236}">
                <a16:creationId xmlns:a16="http://schemas.microsoft.com/office/drawing/2014/main" id="{873FAE5D-A3FE-44C6-B385-9ABF008C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238" y="177952"/>
            <a:ext cx="4556762" cy="668004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B23815A-AB68-4573-9848-0DDB7770C244}"/>
              </a:ext>
            </a:extLst>
          </p:cNvPr>
          <p:cNvSpPr/>
          <p:nvPr/>
        </p:nvSpPr>
        <p:spPr>
          <a:xfrm>
            <a:off x="9045843" y="4232669"/>
            <a:ext cx="2536466" cy="8945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35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0.00139 L 0.00547 -0.193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03F0132-DFA2-451F-AE37-99CEA534987A}"/>
              </a:ext>
            </a:extLst>
          </p:cNvPr>
          <p:cNvSpPr txBox="1"/>
          <p:nvPr/>
        </p:nvSpPr>
        <p:spPr>
          <a:xfrm>
            <a:off x="717422" y="1967265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Random Matrix that we will calculate optimal values in the computing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936CA94-07C4-4027-B9B0-C4AFAA3C7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322" y="477178"/>
            <a:ext cx="8488252" cy="590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46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677A324-02B2-42C3-BF2D-B0793816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87" y="446649"/>
            <a:ext cx="11376025" cy="5964702"/>
          </a:xfrm>
        </p:spPr>
      </p:pic>
    </p:spTree>
    <p:extLst>
      <p:ext uri="{BB962C8B-B14F-4D97-AF65-F5344CB8AC3E}">
        <p14:creationId xmlns:p14="http://schemas.microsoft.com/office/powerpoint/2010/main" val="1056774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AF58196-B6C9-4A0B-985B-08F9F2E8A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83" y="402570"/>
            <a:ext cx="6595433" cy="3215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FDCDDA-149F-4159-BAB2-7FDE3CB8F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833199"/>
            <a:ext cx="8332826" cy="1119982"/>
          </a:xfrm>
        </p:spPr>
        <p:txBody>
          <a:bodyPr anchor="ctr">
            <a:noAutofit/>
          </a:bodyPr>
          <a:lstStyle/>
          <a:p>
            <a:r>
              <a:rPr lang="en-US" sz="4400" dirty="0"/>
              <a:t>Related to itself more that he others</a:t>
            </a:r>
          </a:p>
        </p:txBody>
      </p:sp>
    </p:spTree>
    <p:extLst>
      <p:ext uri="{BB962C8B-B14F-4D97-AF65-F5344CB8AC3E}">
        <p14:creationId xmlns:p14="http://schemas.microsoft.com/office/powerpoint/2010/main" val="1036000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1156B2FC-C734-4A63-971C-4A2B49243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2838450"/>
            <a:ext cx="5934075" cy="220980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2759E9-6E26-483D-AD75-722803BD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398" y="234396"/>
            <a:ext cx="9673203" cy="16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17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D588D5-0787-4D4F-A4D8-B1E67893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25" y="2533650"/>
            <a:ext cx="7896225" cy="2819400"/>
          </a:xfrm>
        </p:spPr>
      </p:pic>
    </p:spTree>
    <p:extLst>
      <p:ext uri="{BB962C8B-B14F-4D97-AF65-F5344CB8AC3E}">
        <p14:creationId xmlns:p14="http://schemas.microsoft.com/office/powerpoint/2010/main" val="3071531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C09C5-D4A3-4CB1-8CCF-6E23077E1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6"/>
            <a:ext cx="10515600" cy="81083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Attention Matrix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41CDE99-9A81-4F77-B33C-CDA551D01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72" y="1646875"/>
            <a:ext cx="10745055" cy="3040318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22907B-58DC-4DD1-9000-13D2EC33A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91" y="5211125"/>
            <a:ext cx="4356173" cy="784524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841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E9337D36-31A1-4FA5-A68A-D2F149570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225" y="3395662"/>
            <a:ext cx="7820025" cy="10953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1B1A64-DDD5-48E5-B512-10270750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28" y="2098522"/>
            <a:ext cx="10430143" cy="84095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1D5E365-39A2-46CA-8433-0A3930E80CA9}"/>
              </a:ext>
            </a:extLst>
          </p:cNvPr>
          <p:cNvSpPr txBox="1"/>
          <p:nvPr/>
        </p:nvSpPr>
        <p:spPr>
          <a:xfrm>
            <a:off x="134375" y="574699"/>
            <a:ext cx="4819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u="sng" dirty="0"/>
              <a:t>Come Back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56ABD46-108C-4C06-BB6E-84D52A2F32D5}"/>
              </a:ext>
            </a:extLst>
          </p:cNvPr>
          <p:cNvSpPr/>
          <p:nvPr/>
        </p:nvSpPr>
        <p:spPr>
          <a:xfrm>
            <a:off x="7415684" y="2065700"/>
            <a:ext cx="727165" cy="8409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FA35E6-2C30-4BEC-97BC-58EB39F786C6}"/>
              </a:ext>
            </a:extLst>
          </p:cNvPr>
          <p:cNvSpPr txBox="1"/>
          <p:nvPr/>
        </p:nvSpPr>
        <p:spPr>
          <a:xfrm>
            <a:off x="5873658" y="893563"/>
            <a:ext cx="154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FF0000"/>
                </a:solidFill>
              </a:rPr>
              <a:t>Dog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A491D2-9DB6-4F13-9AAB-4120E84C6262}"/>
              </a:ext>
            </a:extLst>
          </p:cNvPr>
          <p:cNvSpPr txBox="1"/>
          <p:nvPr/>
        </p:nvSpPr>
        <p:spPr>
          <a:xfrm>
            <a:off x="8842550" y="626884"/>
            <a:ext cx="180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FF0000"/>
                </a:solidFill>
              </a:rPr>
              <a:t>Food ?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98D6217-FA22-45AE-9894-F270F1FE1BA7}"/>
              </a:ext>
            </a:extLst>
          </p:cNvPr>
          <p:cNvCxnSpPr/>
          <p:nvPr/>
        </p:nvCxnSpPr>
        <p:spPr>
          <a:xfrm>
            <a:off x="1406769" y="2763297"/>
            <a:ext cx="7744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8C63484-3026-480B-AE0C-814557018965}"/>
              </a:ext>
            </a:extLst>
          </p:cNvPr>
          <p:cNvCxnSpPr>
            <a:cxnSpLocks/>
          </p:cNvCxnSpPr>
          <p:nvPr/>
        </p:nvCxnSpPr>
        <p:spPr>
          <a:xfrm>
            <a:off x="4357064" y="2868080"/>
            <a:ext cx="9384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24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Transformers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Transformers structure</a:t>
            </a:r>
          </a:p>
          <a:p>
            <a:r>
              <a:rPr lang="en-US" b="1" dirty="0">
                <a:solidFill>
                  <a:srgbClr val="FF0000"/>
                </a:solidFill>
              </a:rPr>
              <a:t>The encoder:</a:t>
            </a:r>
          </a:p>
          <a:p>
            <a:pPr lvl="1"/>
            <a:r>
              <a:rPr lang="fr-FR" sz="2400" dirty="0"/>
              <a:t>Input </a:t>
            </a:r>
            <a:r>
              <a:rPr lang="fr-FR" sz="2400" dirty="0" err="1"/>
              <a:t>Embedding</a:t>
            </a:r>
            <a:endParaRPr lang="fr-FR" sz="2400" dirty="0"/>
          </a:p>
          <a:p>
            <a:pPr lvl="1"/>
            <a:r>
              <a:rPr lang="fr-FR" sz="2400" dirty="0" err="1"/>
              <a:t>Positional</a:t>
            </a:r>
            <a:r>
              <a:rPr lang="fr-FR" sz="2400" dirty="0"/>
              <a:t> </a:t>
            </a:r>
            <a:r>
              <a:rPr lang="fr-FR" sz="2400" dirty="0" err="1"/>
              <a:t>Encoding</a:t>
            </a:r>
            <a:endParaRPr lang="fr-FR" sz="2400" dirty="0"/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Multi-Head Attention</a:t>
            </a:r>
          </a:p>
          <a:p>
            <a:pPr lvl="1"/>
            <a:r>
              <a:rPr lang="fr-FR" dirty="0" err="1">
                <a:solidFill>
                  <a:srgbClr val="FF0000"/>
                </a:solidFill>
              </a:rPr>
              <a:t>Add</a:t>
            </a:r>
            <a:r>
              <a:rPr lang="fr-FR" dirty="0">
                <a:solidFill>
                  <a:srgbClr val="FF0000"/>
                </a:solidFill>
              </a:rPr>
              <a:t> &amp; </a:t>
            </a:r>
            <a:r>
              <a:rPr lang="fr-FR" dirty="0" err="1">
                <a:solidFill>
                  <a:srgbClr val="FF0000"/>
                </a:solidFill>
              </a:rPr>
              <a:t>Norm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r>
              <a:rPr lang="fr-FR" sz="2400" dirty="0" err="1"/>
              <a:t>Feed</a:t>
            </a:r>
            <a:r>
              <a:rPr lang="fr-FR" sz="2400" dirty="0"/>
              <a:t> </a:t>
            </a:r>
            <a:r>
              <a:rPr lang="fr-FR" sz="2400" dirty="0" err="1"/>
              <a:t>Forward</a:t>
            </a:r>
            <a:endParaRPr lang="fr-FR" dirty="0"/>
          </a:p>
          <a:p>
            <a:r>
              <a:rPr lang="en-US" b="1" dirty="0">
                <a:solidFill>
                  <a:schemeClr val="tx1"/>
                </a:solidFill>
              </a:rPr>
              <a:t>The Decoder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4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9BBDE-56C2-4ADC-A315-DC805EA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17" y="177952"/>
            <a:ext cx="6495586" cy="1014884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 : </a:t>
            </a:r>
            <a:r>
              <a:rPr lang="fr-FR" dirty="0" err="1"/>
              <a:t>Add</a:t>
            </a:r>
            <a:r>
              <a:rPr lang="fr-FR" dirty="0"/>
              <a:t> &amp; </a:t>
            </a:r>
            <a:r>
              <a:rPr lang="fr-FR" dirty="0" err="1"/>
              <a:t>Norm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D141624-38ED-4A37-ADE6-B6075EE29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17" y="1361458"/>
            <a:ext cx="7217229" cy="5327901"/>
          </a:xfrm>
        </p:spPr>
      </p:pic>
      <p:pic>
        <p:nvPicPr>
          <p:cNvPr id="6" name="Espace réservé du contenu 8">
            <a:extLst>
              <a:ext uri="{FF2B5EF4-FFF2-40B4-BE49-F238E27FC236}">
                <a16:creationId xmlns:a16="http://schemas.microsoft.com/office/drawing/2014/main" id="{61237413-9CA5-455C-8D6C-79D555754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238" y="177952"/>
            <a:ext cx="4556762" cy="668004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A7B9DE7B-B252-4954-8AFC-C7DEAAFC9042}"/>
              </a:ext>
            </a:extLst>
          </p:cNvPr>
          <p:cNvSpPr/>
          <p:nvPr/>
        </p:nvSpPr>
        <p:spPr>
          <a:xfrm>
            <a:off x="9086037" y="2981739"/>
            <a:ext cx="2536466" cy="8945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41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-0.00139 L 0.00221 -0.11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ABED7C-22D1-400D-B314-7F04EE70A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451" y="1253020"/>
            <a:ext cx="1843122" cy="43939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4000" b="1" dirty="0"/>
              <a:t>          </a:t>
            </a:r>
            <a:r>
              <a:rPr lang="en-US" sz="3000" b="1" dirty="0"/>
              <a:t>F</a:t>
            </a:r>
            <a:r>
              <a:rPr lang="fr-FR" sz="3000" b="1" dirty="0" err="1"/>
              <a:t>requency</a:t>
            </a:r>
            <a:endParaRPr lang="en-US" sz="3000" b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</a:t>
            </a:r>
            <a:r>
              <a:rPr lang="en-US" sz="4000" b="1" dirty="0"/>
              <a:t>TF-IDF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0D0270-7B15-4A4A-9056-D47387AD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73" y="1429903"/>
            <a:ext cx="9746676" cy="1510732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20CB097-7A2E-4B0C-A7A5-05E3F140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872" y="4189327"/>
            <a:ext cx="9620793" cy="1322858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4E01D0D5-9793-41D1-ADCD-BF2B25D5F3A1}"/>
              </a:ext>
            </a:extLst>
          </p:cNvPr>
          <p:cNvSpPr txBox="1">
            <a:spLocks/>
          </p:cNvSpPr>
          <p:nvPr/>
        </p:nvSpPr>
        <p:spPr>
          <a:xfrm>
            <a:off x="2854131" y="665050"/>
            <a:ext cx="9062533" cy="76485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/>
              <a:t>1       2	3            4	       5	6       7         8          9          10      11	      12        13    14      15        16       	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64E45B99-83A4-4A35-93E3-66EB1D2A21B5}"/>
              </a:ext>
            </a:extLst>
          </p:cNvPr>
          <p:cNvSpPr txBox="1">
            <a:spLocks/>
          </p:cNvSpPr>
          <p:nvPr/>
        </p:nvSpPr>
        <p:spPr>
          <a:xfrm>
            <a:off x="2783792" y="3424474"/>
            <a:ext cx="9062533" cy="76485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/>
              <a:t>1       2	3            4	       5          6       7         8          9          10      11	      12        13    14      15        16       	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D4A1E09A-6861-4530-9781-8C29329CC5F8}"/>
              </a:ext>
            </a:extLst>
          </p:cNvPr>
          <p:cNvSpPr txBox="1">
            <a:spLocks/>
          </p:cNvSpPr>
          <p:nvPr/>
        </p:nvSpPr>
        <p:spPr>
          <a:xfrm>
            <a:off x="452750" y="109183"/>
            <a:ext cx="1843122" cy="1320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u="sng" dirty="0"/>
              <a:t>TF-IDF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4470CEA-89F2-4CA8-8AF1-55637D7559A7}"/>
              </a:ext>
            </a:extLst>
          </p:cNvPr>
          <p:cNvSpPr/>
          <p:nvPr/>
        </p:nvSpPr>
        <p:spPr>
          <a:xfrm>
            <a:off x="3336053" y="2279285"/>
            <a:ext cx="341644" cy="2930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EF594FE-9313-497C-B4A9-9E896FDD1C83}"/>
              </a:ext>
            </a:extLst>
          </p:cNvPr>
          <p:cNvSpPr/>
          <p:nvPr/>
        </p:nvSpPr>
        <p:spPr>
          <a:xfrm>
            <a:off x="6096000" y="2279284"/>
            <a:ext cx="341644" cy="2930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C896F8E-3C32-44AB-8444-E1BA5E764E85}"/>
              </a:ext>
            </a:extLst>
          </p:cNvPr>
          <p:cNvSpPr/>
          <p:nvPr/>
        </p:nvSpPr>
        <p:spPr>
          <a:xfrm>
            <a:off x="9648092" y="1708047"/>
            <a:ext cx="341644" cy="2930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8F475D-E1A4-4EB8-A319-88890D8F6A58}"/>
              </a:ext>
            </a:extLst>
          </p:cNvPr>
          <p:cNvSpPr/>
          <p:nvPr/>
        </p:nvSpPr>
        <p:spPr>
          <a:xfrm>
            <a:off x="11306071" y="2279284"/>
            <a:ext cx="341644" cy="2930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C0B1C63-5B91-45C1-A0C2-6D8F2C0EC5ED}"/>
              </a:ext>
            </a:extLst>
          </p:cNvPr>
          <p:cNvSpPr/>
          <p:nvPr/>
        </p:nvSpPr>
        <p:spPr>
          <a:xfrm>
            <a:off x="2994409" y="4954180"/>
            <a:ext cx="683288" cy="2930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045C529-6EA5-4D1B-B889-20AB93742F7C}"/>
              </a:ext>
            </a:extLst>
          </p:cNvPr>
          <p:cNvSpPr/>
          <p:nvPr/>
        </p:nvSpPr>
        <p:spPr>
          <a:xfrm>
            <a:off x="5678994" y="4954180"/>
            <a:ext cx="683288" cy="2930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CDE0AD3-F6DE-4320-A4B2-2B7ED4C22ACC}"/>
              </a:ext>
            </a:extLst>
          </p:cNvPr>
          <p:cNvSpPr/>
          <p:nvPr/>
        </p:nvSpPr>
        <p:spPr>
          <a:xfrm>
            <a:off x="8924612" y="4449363"/>
            <a:ext cx="683288" cy="2930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53CD09D-4CEA-4E05-86B9-A356F709B8A6}"/>
              </a:ext>
            </a:extLst>
          </p:cNvPr>
          <p:cNvSpPr/>
          <p:nvPr/>
        </p:nvSpPr>
        <p:spPr>
          <a:xfrm>
            <a:off x="10353153" y="4966262"/>
            <a:ext cx="683288" cy="2930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F6AE24C-1B73-4440-8B2E-E913ADC30F6C}"/>
              </a:ext>
            </a:extLst>
          </p:cNvPr>
          <p:cNvSpPr/>
          <p:nvPr/>
        </p:nvSpPr>
        <p:spPr>
          <a:xfrm>
            <a:off x="11233376" y="4451224"/>
            <a:ext cx="683288" cy="2930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84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Transformers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Transformers structure</a:t>
            </a:r>
          </a:p>
          <a:p>
            <a:r>
              <a:rPr lang="en-US" b="1" dirty="0">
                <a:solidFill>
                  <a:srgbClr val="FF0000"/>
                </a:solidFill>
              </a:rPr>
              <a:t>The encoder:</a:t>
            </a:r>
          </a:p>
          <a:p>
            <a:pPr lvl="1"/>
            <a:r>
              <a:rPr lang="fr-FR" sz="2400" dirty="0"/>
              <a:t>Input </a:t>
            </a:r>
            <a:r>
              <a:rPr lang="fr-FR" sz="2400" dirty="0" err="1"/>
              <a:t>Embedding</a:t>
            </a:r>
            <a:endParaRPr lang="fr-FR" sz="2400" dirty="0"/>
          </a:p>
          <a:p>
            <a:pPr lvl="1"/>
            <a:r>
              <a:rPr lang="fr-FR" sz="2400" dirty="0" err="1"/>
              <a:t>Positional</a:t>
            </a:r>
            <a:r>
              <a:rPr lang="fr-FR" sz="2400" dirty="0"/>
              <a:t> </a:t>
            </a:r>
            <a:r>
              <a:rPr lang="fr-FR" sz="2400" dirty="0" err="1"/>
              <a:t>Encoding</a:t>
            </a:r>
            <a:endParaRPr lang="fr-FR" sz="2400" dirty="0"/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Multi-Head Attention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&amp; </a:t>
            </a:r>
            <a:r>
              <a:rPr lang="fr-FR" dirty="0" err="1"/>
              <a:t>Norm</a:t>
            </a:r>
            <a:endParaRPr lang="fr-FR" dirty="0"/>
          </a:p>
          <a:p>
            <a:pPr lvl="1"/>
            <a:r>
              <a:rPr lang="fr-FR" sz="2400" dirty="0" err="1">
                <a:solidFill>
                  <a:srgbClr val="FF0000"/>
                </a:solidFill>
              </a:rPr>
              <a:t>Feed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Forward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The Decoder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510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8A0542-092F-4542-9AB6-A69AF32C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10" y="2783640"/>
            <a:ext cx="5165936" cy="1674904"/>
          </a:xfrm>
        </p:spPr>
        <p:txBody>
          <a:bodyPr anchor="ctr">
            <a:noAutofit/>
          </a:bodyPr>
          <a:lstStyle/>
          <a:p>
            <a:r>
              <a:rPr lang="en-US" sz="7200" dirty="0"/>
              <a:t>S</a:t>
            </a:r>
            <a:r>
              <a:rPr lang="fr-FR" sz="7200" dirty="0"/>
              <a:t>tep 5 : </a:t>
            </a:r>
            <a:br>
              <a:rPr lang="fr-FR" sz="7200" dirty="0"/>
            </a:br>
            <a:r>
              <a:rPr lang="fr-FR" sz="7200" dirty="0" err="1"/>
              <a:t>Feed</a:t>
            </a:r>
            <a:r>
              <a:rPr lang="fr-FR" sz="7200" dirty="0"/>
              <a:t> </a:t>
            </a:r>
            <a:r>
              <a:rPr lang="fr-FR" sz="7200" dirty="0" err="1"/>
              <a:t>Forward</a:t>
            </a:r>
            <a:endParaRPr lang="fr-FR" sz="7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C4D384-6032-4E5F-B29F-8FAC89CB0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1" y="2783640"/>
            <a:ext cx="4835584" cy="1426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Two neural layers</a:t>
            </a:r>
          </a:p>
        </p:txBody>
      </p:sp>
      <p:pic>
        <p:nvPicPr>
          <p:cNvPr id="6" name="Espace réservé du contenu 8">
            <a:extLst>
              <a:ext uri="{FF2B5EF4-FFF2-40B4-BE49-F238E27FC236}">
                <a16:creationId xmlns:a16="http://schemas.microsoft.com/office/drawing/2014/main" id="{925A86D0-BBD7-4CBA-B61D-16041960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238" y="177952"/>
            <a:ext cx="4556762" cy="668004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A81FD114-2F98-43C1-B117-1AFB312D83EC}"/>
              </a:ext>
            </a:extLst>
          </p:cNvPr>
          <p:cNvSpPr/>
          <p:nvPr/>
        </p:nvSpPr>
        <p:spPr>
          <a:xfrm>
            <a:off x="9075988" y="2227810"/>
            <a:ext cx="2536466" cy="8945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1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-0.00139 L 0.00052 -0.146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Transformers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14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Transformers structure</a:t>
            </a:r>
          </a:p>
          <a:p>
            <a:r>
              <a:rPr lang="en-US" b="1" dirty="0">
                <a:solidFill>
                  <a:schemeClr val="tx1"/>
                </a:solidFill>
              </a:rPr>
              <a:t>The encoder:</a:t>
            </a:r>
          </a:p>
          <a:p>
            <a:pPr lvl="1"/>
            <a:r>
              <a:rPr lang="fr-FR" sz="2400" dirty="0"/>
              <a:t>Input </a:t>
            </a:r>
            <a:r>
              <a:rPr lang="fr-FR" sz="2400" dirty="0" err="1"/>
              <a:t>Embedding</a:t>
            </a:r>
            <a:endParaRPr lang="fr-FR" sz="2400" dirty="0"/>
          </a:p>
          <a:p>
            <a:pPr lvl="1"/>
            <a:r>
              <a:rPr lang="fr-FR" sz="2400" dirty="0" err="1"/>
              <a:t>Positional</a:t>
            </a:r>
            <a:r>
              <a:rPr lang="fr-FR" sz="2400" dirty="0"/>
              <a:t> </a:t>
            </a:r>
            <a:r>
              <a:rPr lang="fr-FR" sz="2400" dirty="0" err="1"/>
              <a:t>Encoding</a:t>
            </a:r>
            <a:endParaRPr lang="fr-FR" sz="2400" dirty="0"/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Multi-Head Attention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&amp; </a:t>
            </a:r>
            <a:r>
              <a:rPr lang="fr-FR" dirty="0" err="1"/>
              <a:t>Norm</a:t>
            </a:r>
            <a:endParaRPr lang="fr-FR" dirty="0"/>
          </a:p>
          <a:p>
            <a:pPr lvl="1"/>
            <a:r>
              <a:rPr lang="fr-FR" sz="2400" dirty="0" err="1">
                <a:solidFill>
                  <a:schemeClr val="tx1"/>
                </a:solidFill>
              </a:rPr>
              <a:t>Feed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Forward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The Decoder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13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35AE79-5332-44C1-A401-D16333F3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2600" dirty="0">
                <a:solidFill>
                  <a:srgbClr val="FFFFFF"/>
                </a:solidFill>
              </a:rPr>
              <a:t>The </a:t>
            </a:r>
            <a:r>
              <a:rPr lang="fr-FR" sz="2600" dirty="0" err="1">
                <a:solidFill>
                  <a:srgbClr val="FFFFFF"/>
                </a:solidFill>
              </a:rPr>
              <a:t>Decoder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B1A74AE-EDCE-4591-A935-C6DF4C0DE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5813" y="107426"/>
            <a:ext cx="2972808" cy="664314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017B8DE7-C6B9-4E6E-ADC6-C510C635BD1E}"/>
              </a:ext>
            </a:extLst>
          </p:cNvPr>
          <p:cNvSpPr/>
          <p:nvPr/>
        </p:nvSpPr>
        <p:spPr>
          <a:xfrm>
            <a:off x="6433548" y="6053913"/>
            <a:ext cx="2536466" cy="8945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7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-0.00139 L -0.00117 -0.88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4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452D2-303E-4EA5-AD1C-DC6F0B0F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296B02-4C91-44C9-A40C-17D47AFD1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20" y="1535348"/>
            <a:ext cx="12043558" cy="123721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29DD39-1990-47EE-82F4-D67905F4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0" y="2772567"/>
            <a:ext cx="11929093" cy="10806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88C5BC-B75F-4357-8D95-546DA7F1E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75" y="3942790"/>
            <a:ext cx="11508181" cy="1788836"/>
          </a:xfrm>
          <a:prstGeom prst="rect">
            <a:avLst/>
          </a:prstGeom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B24B5D69-4243-489E-A0CA-0651302C11C2}"/>
              </a:ext>
            </a:extLst>
          </p:cNvPr>
          <p:cNvSpPr txBox="1">
            <a:spLocks/>
          </p:cNvSpPr>
          <p:nvPr/>
        </p:nvSpPr>
        <p:spPr>
          <a:xfrm>
            <a:off x="284675" y="5731626"/>
            <a:ext cx="10515600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BookAntiqua"/>
              </a:rPr>
              <a:t>The original Transformer was trained on a 4.5-million-sentence-pair English-German</a:t>
            </a:r>
          </a:p>
          <a:p>
            <a:r>
              <a:rPr lang="en-US" sz="2200" dirty="0">
                <a:latin typeface="BookAntiqua"/>
              </a:rPr>
              <a:t>dataset and a 36-million-sentence English-French dataset.</a:t>
            </a:r>
            <a:endParaRPr lang="fr-FR" sz="2200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53A7001B-2588-4E27-AD77-3C3445B1A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136" y="123170"/>
            <a:ext cx="6086189" cy="5584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0346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fficher l’image source">
            <a:extLst>
              <a:ext uri="{FF2B5EF4-FFF2-40B4-BE49-F238E27FC236}">
                <a16:creationId xmlns:a16="http://schemas.microsoft.com/office/drawing/2014/main" id="{C2B1D6F9-F013-4397-A070-D0769AB77F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4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B8B670-9BB0-4E0E-A58F-0AE4B8CA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35" y="2615955"/>
            <a:ext cx="10515600" cy="1325563"/>
          </a:xfrm>
        </p:spPr>
        <p:txBody>
          <a:bodyPr/>
          <a:lstStyle/>
          <a:p>
            <a:r>
              <a:rPr lang="en-US" dirty="0"/>
              <a:t>NLP Problem : How to rate a review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6686773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eur">
  <a:themeElements>
    <a:clrScheme name="Profondeur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eur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eu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TM04033923[[fn=Profondeur]]</Template>
  <TotalTime>6506</TotalTime>
  <Words>1650</Words>
  <Application>Microsoft Office PowerPoint</Application>
  <PresentationFormat>Grand écran</PresentationFormat>
  <Paragraphs>413</Paragraphs>
  <Slides>74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2" baseType="lpstr">
      <vt:lpstr>Arial</vt:lpstr>
      <vt:lpstr>BookAntiqua</vt:lpstr>
      <vt:lpstr>BookAntiqua-Bold</vt:lpstr>
      <vt:lpstr>BookAntiqua-Italic</vt:lpstr>
      <vt:lpstr>Corbel</vt:lpstr>
      <vt:lpstr>Lato</vt:lpstr>
      <vt:lpstr>Open Sans</vt:lpstr>
      <vt:lpstr>Profondeur</vt:lpstr>
      <vt:lpstr>NLP – Natural Language Processing</vt:lpstr>
      <vt:lpstr>NLP – Natural Language Processing</vt:lpstr>
      <vt:lpstr>NLP – Natural Language Processing</vt:lpstr>
      <vt:lpstr>Part 1  Machine learning in Natural Language Processing</vt:lpstr>
      <vt:lpstr>Several Options</vt:lpstr>
      <vt:lpstr>Explaination</vt:lpstr>
      <vt:lpstr>Présentation PowerPoint</vt:lpstr>
      <vt:lpstr>Présentation PowerPoint</vt:lpstr>
      <vt:lpstr>NLP Problem : How to rate a review</vt:lpstr>
      <vt:lpstr>Machine Learning</vt:lpstr>
      <vt:lpstr>Naive bayse    </vt:lpstr>
      <vt:lpstr>Naive bayse (example from NLP) </vt:lpstr>
      <vt:lpstr>Reminder - Confusion Matrix</vt:lpstr>
      <vt:lpstr>Reminder – Accuracy (suite)</vt:lpstr>
      <vt:lpstr>Decision tree</vt:lpstr>
      <vt:lpstr>NLP – Natural Language Processing</vt:lpstr>
      <vt:lpstr>NLP – Natural Language Processing</vt:lpstr>
      <vt:lpstr>NLP – Natural Language Processing </vt:lpstr>
      <vt:lpstr>Présentation PowerPoint</vt:lpstr>
      <vt:lpstr>Bag Of Word </vt:lpstr>
      <vt:lpstr>Bag Of Word</vt:lpstr>
      <vt:lpstr>Bag Of Word</vt:lpstr>
      <vt:lpstr>NLP – Natural Language Processing </vt:lpstr>
      <vt:lpstr>Word2Vec (Word To Vector)- The Goal </vt:lpstr>
      <vt:lpstr>Word2Vec (Word To Vector)- The Goal </vt:lpstr>
      <vt:lpstr>NLP – Natural Language Processing</vt:lpstr>
      <vt:lpstr>Linear Regression</vt:lpstr>
      <vt:lpstr>NLP – Natural Language Processing</vt:lpstr>
      <vt:lpstr>Présentation PowerPoint</vt:lpstr>
      <vt:lpstr>Error Function-- SSE</vt:lpstr>
      <vt:lpstr>NLP – Natural Language Processing</vt:lpstr>
      <vt:lpstr>Présentation PowerPoint</vt:lpstr>
      <vt:lpstr> פתרון: רשת נוירונים Neural network </vt:lpstr>
      <vt:lpstr>NLP – Natural Language Processing</vt:lpstr>
      <vt:lpstr>Forward Propagation</vt:lpstr>
      <vt:lpstr>Backpropagation </vt:lpstr>
      <vt:lpstr>NLP – Natural Language Processing</vt:lpstr>
      <vt:lpstr>Continuous Bag Of Word (CBOW) / Skip-Gram (SG)  </vt:lpstr>
      <vt:lpstr>Continuous Bag Of Word</vt:lpstr>
      <vt:lpstr>Skip-Gram (SG) </vt:lpstr>
      <vt:lpstr>Skip-Gram (SG) </vt:lpstr>
      <vt:lpstr>Skip-Gram (SG) </vt:lpstr>
      <vt:lpstr>NLP – Natural Language Processing</vt:lpstr>
      <vt:lpstr>Part 3</vt:lpstr>
      <vt:lpstr>     More efficient of Word2vec is it possible ?</vt:lpstr>
      <vt:lpstr>Présentation PowerPoint</vt:lpstr>
      <vt:lpstr>Transformers</vt:lpstr>
      <vt:lpstr>Transformers</vt:lpstr>
      <vt:lpstr>Présentation PowerPoint</vt:lpstr>
      <vt:lpstr>Transformers</vt:lpstr>
      <vt:lpstr>The encoder</vt:lpstr>
      <vt:lpstr>Transformers</vt:lpstr>
      <vt:lpstr>Présentation PowerPoint</vt:lpstr>
      <vt:lpstr>Présentation PowerPoint</vt:lpstr>
      <vt:lpstr>Transformers</vt:lpstr>
      <vt:lpstr>Présentation PowerPoint</vt:lpstr>
      <vt:lpstr>For the positional encoding (PE) for each position and each dimension i of the dmodel = 512 of the word embedding vector:</vt:lpstr>
      <vt:lpstr>Présentation PowerPoint</vt:lpstr>
      <vt:lpstr>Transformers</vt:lpstr>
      <vt:lpstr>Step 3 :  Multi-Head Attention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Attention Matrix</vt:lpstr>
      <vt:lpstr>Présentation PowerPoint</vt:lpstr>
      <vt:lpstr>Transformers</vt:lpstr>
      <vt:lpstr>Step 4 : Add &amp; Norm</vt:lpstr>
      <vt:lpstr>Transformers</vt:lpstr>
      <vt:lpstr>Step 5 :  Feed Forward</vt:lpstr>
      <vt:lpstr>Transformers</vt:lpstr>
      <vt:lpstr>The Decoder</vt:lpstr>
      <vt:lpstr>Decoder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mickael balensi</dc:creator>
  <cp:lastModifiedBy>Aviel</cp:lastModifiedBy>
  <cp:revision>32</cp:revision>
  <dcterms:created xsi:type="dcterms:W3CDTF">2021-11-08T11:55:13Z</dcterms:created>
  <dcterms:modified xsi:type="dcterms:W3CDTF">2021-12-22T16:21:58Z</dcterms:modified>
</cp:coreProperties>
</file>